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1"/>
  </p:notesMasterIdLst>
  <p:sldIdLst>
    <p:sldId id="258" r:id="rId6"/>
    <p:sldId id="263" r:id="rId7"/>
    <p:sldId id="268" r:id="rId8"/>
    <p:sldId id="269" r:id="rId9"/>
    <p:sldId id="267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5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0653" autoAdjust="0"/>
  </p:normalViewPr>
  <p:slideViewPr>
    <p:cSldViewPr snapToGrid="0">
      <p:cViewPr varScale="1">
        <p:scale>
          <a:sx n="90" d="100"/>
          <a:sy n="90" d="100"/>
        </p:scale>
        <p:origin x="1392" y="8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05420C-59B5-47C6-8D77-83A611E2E226}" type="datetimeFigureOut">
              <a:rPr lang="hu-HU" smtClean="0"/>
              <a:t>2024. 10. 18.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C1F04-5A22-4EF7-B8CE-3FDE76B7C26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228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C1F04-5A22-4EF7-B8CE-3FDE76B7C262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53330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9C1F04-5A22-4EF7-B8CE-3FDE76B7C262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9209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9E84CA7-DAEF-C9DE-969E-C74EE2D3BE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605440"/>
            <a:ext cx="9144000" cy="1574629"/>
          </a:xfr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FF8521"/>
                </a:solidFill>
              </a:defRPr>
            </a:lvl1pPr>
          </a:lstStyle>
          <a:p>
            <a:r>
              <a:rPr lang="hr-HR" noProof="0" dirty="0"/>
              <a:t>Title</a:t>
            </a:r>
            <a:endParaRPr lang="en-GB" noProof="0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B5121BC-A140-C25A-2DB0-47424DFF9B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429000"/>
            <a:ext cx="9144000" cy="95656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  <a:endParaRPr lang="hr-HR" noProof="0" dirty="0"/>
          </a:p>
          <a:p>
            <a:endParaRPr lang="hr-HR" noProof="0" dirty="0"/>
          </a:p>
          <a:p>
            <a:endParaRPr lang="hr-HR" noProof="0" dirty="0"/>
          </a:p>
          <a:p>
            <a:endParaRPr lang="hr-HR" noProof="0" dirty="0"/>
          </a:p>
          <a:p>
            <a:endParaRPr lang="hr-HR" noProof="0" dirty="0"/>
          </a:p>
          <a:p>
            <a:endParaRPr lang="hr-HR" noProof="0" dirty="0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75F53AAC-15CE-413C-579B-B1219B5593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8"/>
            <a:ext cx="1930293" cy="1073468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69CAAC84-DF2F-19B5-D1B5-FEC3B156EB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12697"/>
            <a:ext cx="3552244" cy="745304"/>
          </a:xfrm>
          <a:prstGeom prst="rect">
            <a:avLst/>
          </a:prstGeom>
        </p:spPr>
      </p:pic>
      <p:sp>
        <p:nvSpPr>
          <p:cNvPr id="13" name="Pravokutnik 12">
            <a:extLst>
              <a:ext uri="{FF2B5EF4-FFF2-40B4-BE49-F238E27FC236}">
                <a16:creationId xmlns:a16="http://schemas.microsoft.com/office/drawing/2014/main" id="{C86DD161-EBE7-287A-A925-3CCB83F53FA4}"/>
              </a:ext>
            </a:extLst>
          </p:cNvPr>
          <p:cNvSpPr/>
          <p:nvPr userDrawn="1"/>
        </p:nvSpPr>
        <p:spPr>
          <a:xfrm>
            <a:off x="1944210" y="8939"/>
            <a:ext cx="10247790" cy="1073468"/>
          </a:xfrm>
          <a:prstGeom prst="rect">
            <a:avLst/>
          </a:prstGeom>
          <a:solidFill>
            <a:srgbClr val="95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418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F679A73-550B-7379-FAD0-4148DC62F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-1"/>
            <a:ext cx="10515600" cy="941033"/>
          </a:xfrm>
          <a:prstGeom prst="rect">
            <a:avLst/>
          </a:prstGeo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B1BB927-3617-5B60-5697-6513843D1D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05C880C-D302-37CA-ABF3-8CBD8A932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011070F8-6FE7-C1DC-EC4A-3A43B62D18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81A8D3-480E-455A-96A2-49E487617CF8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E8F2614-8EBB-5136-C8D0-34C3FEDC5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121920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28B0C7C6-5D5C-D3C4-3501-301CF12C2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3D48E3-8425-4E0C-AA78-8EC5147F8C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467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A3CA190-5ABE-2990-D150-FB713C0AF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EB3487E-47EC-B7EC-E36D-0B890C0B1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90927FE-EFA5-F7CB-A7DC-3275F3FC8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C8DAD34-D73C-CDAA-D7F9-2FA7CA170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C86359D-DD87-FAEE-957C-0E9DF387D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058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0614BE4B-82D8-F839-51CC-271F4FD42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6ECF1328-2E3D-22C4-5233-8402B1197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9BDAED4-1A99-9787-0827-4E67480BAC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1A605-9D14-4DCC-8EE6-D0C8E9DD0A72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87D3A94-D7BE-A9AC-7FC2-4B7014B4E8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1B7BFFE-733B-F782-6B34-FE3506C46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D428A-C76A-46E4-AE78-910BFA29E1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93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94B02EC1-AA9B-A5BB-98DE-14E7DF1AE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/>
              <a:t>Kliknite da biste uredili matrice</a:t>
            </a:r>
          </a:p>
          <a:p>
            <a:pPr lvl="1"/>
            <a:r>
              <a:rPr lang="hr-HR" dirty="0"/>
              <a:t>Druga razina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2ACFD311-22C7-BDAA-66E3-F468A49C53B7}"/>
              </a:ext>
            </a:extLst>
          </p:cNvPr>
          <p:cNvSpPr/>
          <p:nvPr userDrawn="1"/>
        </p:nvSpPr>
        <p:spPr>
          <a:xfrm>
            <a:off x="1944210" y="0"/>
            <a:ext cx="10247790" cy="1083076"/>
          </a:xfrm>
          <a:prstGeom prst="rect">
            <a:avLst/>
          </a:prstGeom>
          <a:solidFill>
            <a:srgbClr val="95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D3990673-8AE7-E05C-E545-24FC42AB999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8"/>
            <a:ext cx="1930293" cy="1073468"/>
          </a:xfrm>
          <a:prstGeom prst="rect">
            <a:avLst/>
          </a:prstGeom>
        </p:spPr>
      </p:pic>
      <p:sp>
        <p:nvSpPr>
          <p:cNvPr id="9" name="Pravokutnik 8">
            <a:extLst>
              <a:ext uri="{FF2B5EF4-FFF2-40B4-BE49-F238E27FC236}">
                <a16:creationId xmlns:a16="http://schemas.microsoft.com/office/drawing/2014/main" id="{48AC7499-0A99-40EC-16BC-4CD7E5371250}"/>
              </a:ext>
            </a:extLst>
          </p:cNvPr>
          <p:cNvSpPr/>
          <p:nvPr userDrawn="1"/>
        </p:nvSpPr>
        <p:spPr>
          <a:xfrm rot="5400000">
            <a:off x="-98934" y="6028817"/>
            <a:ext cx="562992" cy="365125"/>
          </a:xfrm>
          <a:prstGeom prst="rect">
            <a:avLst/>
          </a:prstGeom>
          <a:solidFill>
            <a:srgbClr val="95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95D600"/>
              </a:solidFill>
            </a:endParaRPr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C42B7FB8-CF2D-A1F6-4E76-73C1FC2A868E}"/>
              </a:ext>
            </a:extLst>
          </p:cNvPr>
          <p:cNvSpPr/>
          <p:nvPr userDrawn="1"/>
        </p:nvSpPr>
        <p:spPr>
          <a:xfrm rot="5400000">
            <a:off x="-98936" y="5465823"/>
            <a:ext cx="562992" cy="365125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3FF46964-3CB1-9F30-7F50-EE212036DA6E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rgbClr val="FF85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zervirano mjesto naslova 11">
            <a:extLst>
              <a:ext uri="{FF2B5EF4-FFF2-40B4-BE49-F238E27FC236}">
                <a16:creationId xmlns:a16="http://schemas.microsoft.com/office/drawing/2014/main" id="{A3598598-22D6-27AE-05D1-34489FE19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210" y="1"/>
            <a:ext cx="10247790" cy="1082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dirty="0"/>
              <a:t>Kliknite da biste uredili stil naslova matrice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477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6740706-E139-1F04-A064-0EDD90D6B6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9988" y="1435757"/>
            <a:ext cx="9144000" cy="1574629"/>
          </a:xfrm>
        </p:spPr>
        <p:txBody>
          <a:bodyPr>
            <a:normAutofit/>
          </a:bodyPr>
          <a:lstStyle/>
          <a:p>
            <a:r>
              <a:rPr lang="en-US" sz="4000" dirty="0"/>
              <a:t>Learning modules of the CAPTIVATE project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6D621D3-3C26-AAAD-CB0D-2772EB3948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336183"/>
          </a:xfrm>
        </p:spPr>
        <p:txBody>
          <a:bodyPr>
            <a:noAutofit/>
          </a:bodyPr>
          <a:lstStyle/>
          <a:p>
            <a:r>
              <a:rPr lang="hu-HU" sz="2800" b="1" dirty="0"/>
              <a:t>T</a:t>
            </a:r>
            <a:r>
              <a:rPr lang="en-US" sz="2800" b="1" dirty="0"/>
              <a:t>he main outputs</a:t>
            </a:r>
          </a:p>
          <a:p>
            <a:r>
              <a:rPr lang="en-US" sz="2800" b="1" dirty="0"/>
              <a:t>of the CAPTIVATE project</a:t>
            </a:r>
            <a:r>
              <a:rPr lang="hu-HU" sz="2800" b="1" dirty="0"/>
              <a:t>, 2024.10.21.</a:t>
            </a:r>
          </a:p>
          <a:p>
            <a:endParaRPr lang="hu-HU" sz="2800" b="1" dirty="0"/>
          </a:p>
          <a:p>
            <a:r>
              <a:rPr lang="hu-HU" sz="2400" dirty="0"/>
              <a:t>John von Neumann University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07692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3E9719D-903A-6CED-652B-074BD3240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CAPTIVATE – PR 4: Learning module</a:t>
            </a:r>
            <a:endParaRPr lang="hu-HU" b="1" dirty="0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47682081-85C8-E44A-2CDE-3E6516EDAA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2098" y="1711842"/>
            <a:ext cx="10682868" cy="41983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b="1" dirty="0"/>
              <a:t>Methodological training and writing modular teaching materials related to organic farming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Characteristics:</a:t>
            </a:r>
          </a:p>
          <a:p>
            <a:pPr marL="0" indent="0">
              <a:buNone/>
            </a:pPr>
            <a:endParaRPr lang="en-US" sz="2800" b="1" dirty="0"/>
          </a:p>
          <a:p>
            <a:r>
              <a:rPr lang="en-US" sz="2800" dirty="0"/>
              <a:t>Developing methodology and writing teaching materials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CAP-specific, flexible teaching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Format: open / online / digital education - Open Education Resource (OER)</a:t>
            </a:r>
          </a:p>
          <a:p>
            <a:pPr marL="0" indent="0">
              <a:buNone/>
            </a:pP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656974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5EC12F5-DEDB-7B48-5340-92311CA44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err="1"/>
              <a:t>Contact</a:t>
            </a:r>
            <a:r>
              <a:rPr lang="hu-HU" b="1" dirty="0"/>
              <a:t>: cap-tivate.eu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19AC517-91EE-7489-830A-1671D7D1C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198" y="1082407"/>
            <a:ext cx="7736495" cy="532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448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4B3DA33-4C6B-A9C8-35B3-DBBB5B3D0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err="1"/>
              <a:t>Training</a:t>
            </a:r>
            <a:r>
              <a:rPr lang="hu-HU" b="1" dirty="0"/>
              <a:t> </a:t>
            </a:r>
            <a:r>
              <a:rPr lang="hu-HU" b="1" dirty="0" err="1"/>
              <a:t>modules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4904431-BC84-7A3F-46C5-4C730F2E2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Module 1</a:t>
            </a:r>
            <a:r>
              <a:rPr lang="en-US" sz="3200" b="1" dirty="0"/>
              <a:t>: EU’s New Relevant Strategies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3200" dirty="0"/>
              <a:t>Strategies, action plans, New CAP rules and requirements:</a:t>
            </a:r>
          </a:p>
          <a:p>
            <a:endParaRPr lang="en-US" sz="3200" dirty="0"/>
          </a:p>
          <a:p>
            <a:r>
              <a:rPr lang="en-US" sz="3200" dirty="0"/>
              <a:t>Conditionality</a:t>
            </a:r>
          </a:p>
          <a:p>
            <a:r>
              <a:rPr lang="en-US" sz="3200" dirty="0"/>
              <a:t>Environmental measures</a:t>
            </a:r>
          </a:p>
          <a:p>
            <a:r>
              <a:rPr lang="en-US" sz="3200" dirty="0"/>
              <a:t>Related rural development </a:t>
            </a:r>
            <a:r>
              <a:rPr lang="en-US" sz="3200" dirty="0" err="1"/>
              <a:t>programmes</a:t>
            </a:r>
            <a:endParaRPr lang="en-US" sz="32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19052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68A413E-FE9E-DD48-BC9B-D64DA4014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err="1"/>
              <a:t>Topics</a:t>
            </a:r>
            <a:r>
              <a:rPr lang="hu-HU" b="1" dirty="0"/>
              <a:t> of </a:t>
            </a:r>
            <a:r>
              <a:rPr lang="hu-HU" b="1" dirty="0" err="1"/>
              <a:t>Module</a:t>
            </a:r>
            <a:r>
              <a:rPr lang="hu-HU" b="1" dirty="0"/>
              <a:t> 1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14B5149-ED4D-9A94-1FFA-F921B2562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3248" y="1392864"/>
            <a:ext cx="10450551" cy="4973211"/>
          </a:xfrm>
        </p:spPr>
        <p:txBody>
          <a:bodyPr>
            <a:normAutofit/>
          </a:bodyPr>
          <a:lstStyle/>
          <a:p>
            <a:r>
              <a:rPr lang="en-US" sz="3200" dirty="0"/>
              <a:t>European Green Deal</a:t>
            </a:r>
          </a:p>
          <a:p>
            <a:r>
              <a:rPr lang="en-US" sz="3200" dirty="0"/>
              <a:t>Farm to Fork strategy</a:t>
            </a:r>
          </a:p>
          <a:p>
            <a:r>
              <a:rPr lang="en-US" sz="3200" dirty="0"/>
              <a:t>New Common Agricultural Policy (CAP)</a:t>
            </a:r>
          </a:p>
          <a:p>
            <a:r>
              <a:rPr lang="en-US" sz="3200" dirty="0"/>
              <a:t>Biodiversity Strategy</a:t>
            </a:r>
          </a:p>
          <a:p>
            <a:r>
              <a:rPr lang="en-US" sz="3200" dirty="0"/>
              <a:t>Soil Protection Strategy</a:t>
            </a:r>
          </a:p>
          <a:p>
            <a:r>
              <a:rPr lang="en-US" sz="3200" dirty="0"/>
              <a:t>Ecological Action Plan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3200" i="1" dirty="0"/>
              <a:t>Quiz questions linked to the materials</a:t>
            </a:r>
          </a:p>
        </p:txBody>
      </p:sp>
    </p:spTree>
    <p:extLst>
      <p:ext uri="{BB962C8B-B14F-4D97-AF65-F5344CB8AC3E}">
        <p14:creationId xmlns:p14="http://schemas.microsoft.com/office/powerpoint/2010/main" val="878127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0C58E6C-A526-073E-92E6-65A1592BA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4CE04438-9D92-73B5-0DEB-7401E2CC3C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8058" y="0"/>
            <a:ext cx="6501938" cy="651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779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E89D3DD-DBCA-567D-673A-D2E4D26C1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8AB89546-7AF4-188F-6372-C1B6067219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93806" y="0"/>
            <a:ext cx="6375674" cy="65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707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34F5D57-ADC4-3381-237A-0BD3B7E5D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ACA2961C-D06F-58F5-B54D-D05C99E90C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18389" y="0"/>
            <a:ext cx="6427793" cy="6422065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9DE0983C-E701-1744-3FA9-26747F87CA97}"/>
              </a:ext>
            </a:extLst>
          </p:cNvPr>
          <p:cNvSpPr txBox="1"/>
          <p:nvPr/>
        </p:nvSpPr>
        <p:spPr>
          <a:xfrm>
            <a:off x="776177" y="2349795"/>
            <a:ext cx="19568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err="1"/>
              <a:t>Glossary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3385436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DC173B-A5EE-71F2-E3FE-4C47C570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8618D9D-AF28-5C01-5226-E46FDEAB6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0847"/>
            <a:ext cx="10515600" cy="525248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Module 2:</a:t>
            </a:r>
          </a:p>
          <a:p>
            <a:pPr marL="0" indent="0">
              <a:buNone/>
            </a:pPr>
            <a:r>
              <a:rPr lang="en-US" sz="3200" b="1" dirty="0"/>
              <a:t>Sustainability and agriculture: guidelines and practices for everyday farming practice</a:t>
            </a:r>
          </a:p>
          <a:p>
            <a:endParaRPr lang="en-US" sz="3200" dirty="0"/>
          </a:p>
          <a:p>
            <a:r>
              <a:rPr lang="en-US" sz="3200" dirty="0"/>
              <a:t>Good organic practices identified in the project, in line with CAP requirements</a:t>
            </a:r>
          </a:p>
          <a:p>
            <a:endParaRPr lang="en-US" sz="3200" dirty="0"/>
          </a:p>
          <a:p>
            <a:r>
              <a:rPr lang="en-US" sz="3200" dirty="0"/>
              <a:t>Topics covered: e.g. soil, agroecology, plant protection, etc.</a:t>
            </a:r>
          </a:p>
          <a:p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Module 3: </a:t>
            </a:r>
            <a:r>
              <a:rPr lang="en-US" sz="3200" b="1" dirty="0"/>
              <a:t>Using the project's digital learning platform (Moodle)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36409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58267B-CA0E-3B33-C6D0-042C2244B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err="1"/>
              <a:t>Topics</a:t>
            </a:r>
            <a:r>
              <a:rPr lang="hu-HU" b="1" dirty="0"/>
              <a:t> of </a:t>
            </a:r>
            <a:r>
              <a:rPr lang="hu-HU" b="1" dirty="0" err="1"/>
              <a:t>Module</a:t>
            </a:r>
            <a:r>
              <a:rPr lang="hu-HU" b="1" dirty="0"/>
              <a:t> 2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301119A-AF12-3A6A-91B8-BA5CC03E7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237" y="1538546"/>
            <a:ext cx="10515600" cy="4351338"/>
          </a:xfrm>
        </p:spPr>
        <p:txBody>
          <a:bodyPr>
            <a:normAutofit/>
          </a:bodyPr>
          <a:lstStyle/>
          <a:p>
            <a:r>
              <a:rPr lang="en-US" sz="3600" dirty="0"/>
              <a:t>The principles of sustainability</a:t>
            </a:r>
          </a:p>
          <a:p>
            <a:r>
              <a:rPr lang="en-US" sz="3600" dirty="0"/>
              <a:t>The practical framework for sustainable agriculture: agroecology</a:t>
            </a:r>
          </a:p>
          <a:p>
            <a:r>
              <a:rPr lang="en-US" sz="3600" dirty="0"/>
              <a:t>Sustainable use of soils</a:t>
            </a:r>
          </a:p>
          <a:p>
            <a:r>
              <a:rPr lang="en-US" sz="3600" dirty="0"/>
              <a:t>Sustainable practices: crop protection</a:t>
            </a:r>
          </a:p>
          <a:p>
            <a:r>
              <a:rPr lang="en-US" sz="3600" dirty="0"/>
              <a:t>Animal welfare and sustainability</a:t>
            </a:r>
          </a:p>
          <a:p>
            <a:r>
              <a:rPr lang="en-US" sz="3600" dirty="0"/>
              <a:t>Farm diversification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3852126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0F2711-9B1B-FCEA-DD34-240B510B1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2B8C9463-4ADB-E2AF-2268-4BB69D1178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2834" y="85061"/>
            <a:ext cx="6826614" cy="631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901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4FF0C4F-D0DF-7585-8218-40D0A4816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C4D7A5E2-D18D-1E06-6580-76DCEB64E3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4210" y="0"/>
            <a:ext cx="10247790" cy="644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62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7591BA-802E-670C-64F2-1BE4D07EE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err="1"/>
              <a:t>Module</a:t>
            </a:r>
            <a:r>
              <a:rPr lang="hu-HU" dirty="0"/>
              <a:t> 3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82D61BC-D1A7-517E-BFD0-FF3403A51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855" y="1676769"/>
            <a:ext cx="2287772" cy="3841528"/>
          </a:xfrm>
        </p:spPr>
        <p:txBody>
          <a:bodyPr/>
          <a:lstStyle/>
          <a:p>
            <a:pPr marL="0" indent="0">
              <a:buNone/>
            </a:pPr>
            <a:r>
              <a:rPr lang="nb-NO" sz="3200" b="1" dirty="0"/>
              <a:t>CAPTIVATE digital</a:t>
            </a:r>
            <a:endParaRPr lang="hu-HU" sz="3200" b="1" dirty="0"/>
          </a:p>
          <a:p>
            <a:pPr marL="0" indent="0">
              <a:buNone/>
            </a:pPr>
            <a:r>
              <a:rPr lang="nb-NO" sz="3200" b="1" dirty="0"/>
              <a:t>platform</a:t>
            </a:r>
          </a:p>
          <a:p>
            <a:pPr marL="0" indent="0">
              <a:buNone/>
            </a:pPr>
            <a:r>
              <a:rPr lang="nb-NO" sz="3200" dirty="0"/>
              <a:t>„User Guide”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83E17EA-9DFB-1B40-5540-F09EB21E4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6327" y="940380"/>
            <a:ext cx="7803556" cy="570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803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6EC72E8-5B2F-CDB9-2631-D3A663E61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67744B89-4103-49DA-47E6-23439BC3DA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2084" y="0"/>
            <a:ext cx="9500394" cy="637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305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6F1435-5A59-64CB-0391-9B740D501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798A0B6-C0A9-938A-A741-B2A6FFA84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u-HU" sz="4000" b="1" dirty="0"/>
          </a:p>
          <a:p>
            <a:pPr marL="0" indent="0">
              <a:buNone/>
            </a:pPr>
            <a:endParaRPr lang="hu-HU" sz="4000" b="1" dirty="0"/>
          </a:p>
          <a:p>
            <a:pPr marL="0" indent="0" algn="ctr">
              <a:buNone/>
            </a:pPr>
            <a:r>
              <a:rPr lang="en-US" sz="4000" b="1" dirty="0"/>
              <a:t>Thank you for your attention!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266693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ilagođeni dizaj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2019112-d3b4-4dd9-b9b4-13351220fd60" xsi:nil="true"/>
    <lcf76f155ced4ddcb4097134ff3c332f xmlns="17020306-1324-4952-b9bc-4f11ef18b1e0">
      <Terms xmlns="http://schemas.microsoft.com/office/infopath/2007/PartnerControls"/>
    </lcf76f155ced4ddcb4097134ff3c332f>
    <Link_x002f_source xmlns="17020306-1324-4952-b9bc-4f11ef18b1e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A1FCB2B04C6BD248894C3A1DE2877DBE" ma:contentTypeVersion="19" ma:contentTypeDescription="Új dokumentum létrehozása." ma:contentTypeScope="" ma:versionID="de6668967d05d6c04a9e70960db40df3">
  <xsd:schema xmlns:xsd="http://www.w3.org/2001/XMLSchema" xmlns:xs="http://www.w3.org/2001/XMLSchema" xmlns:p="http://schemas.microsoft.com/office/2006/metadata/properties" xmlns:ns2="17020306-1324-4952-b9bc-4f11ef18b1e0" xmlns:ns3="02019112-d3b4-4dd9-b9b4-13351220fd60" targetNamespace="http://schemas.microsoft.com/office/2006/metadata/properties" ma:root="true" ma:fieldsID="de6a5af00b397332fb8a614f9f1c7c89" ns2:_="" ns3:_="">
    <xsd:import namespace="17020306-1324-4952-b9bc-4f11ef18b1e0"/>
    <xsd:import namespace="02019112-d3b4-4dd9-b9b4-13351220fd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3:SharedWithUsers" minOccurs="0"/>
                <xsd:element ref="ns3:SharedWithDetails" minOccurs="0"/>
                <xsd:element ref="ns2:Link_x002f_source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020306-1324-4952-b9bc-4f11ef18b1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Képcímkék" ma:readOnly="false" ma:fieldId="{5cf76f15-5ced-4ddc-b409-7134ff3c332f}" ma:taxonomyMulti="true" ma:sspId="65bed354-f0dc-4925-8e9f-ddc1e50526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ink_x002f_source" ma:index="23" nillable="true" ma:displayName="Link/source" ma:format="Dropdown" ma:internalName="Link_x002f_source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19112-d3b4-4dd9-b9b4-13351220fd60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98635c9a-0276-472e-ba74-69d9cb8990b3}" ma:internalName="TaxCatchAll" ma:showField="CatchAllData" ma:web="02019112-d3b4-4dd9-b9b4-13351220fd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34750E5-2198-4BD9-ABD5-CCEE6CD208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BB21C4-680F-468E-9328-754DE7BC983E}">
  <ds:schemaRefs>
    <ds:schemaRef ds:uri="http://schemas.microsoft.com/office/2006/metadata/properties"/>
    <ds:schemaRef ds:uri="http://schemas.microsoft.com/office/infopath/2007/PartnerControls"/>
    <ds:schemaRef ds:uri="02019112-d3b4-4dd9-b9b4-13351220fd60"/>
    <ds:schemaRef ds:uri="17020306-1324-4952-b9bc-4f11ef18b1e0"/>
  </ds:schemaRefs>
</ds:datastoreItem>
</file>

<file path=customXml/itemProps3.xml><?xml version="1.0" encoding="utf-8"?>
<ds:datastoreItem xmlns:ds="http://schemas.openxmlformats.org/officeDocument/2006/customXml" ds:itemID="{715F3863-0ED1-4795-90B5-9B5C54D1481D}"/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234</Words>
  <Application>Microsoft Office PowerPoint</Application>
  <PresentationFormat>Szélesvásznú</PresentationFormat>
  <Paragraphs>59</Paragraphs>
  <Slides>15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Tema sustava Office</vt:lpstr>
      <vt:lpstr>Prilagođeni dizajn</vt:lpstr>
      <vt:lpstr>Learning modules of the CAPTIVATE project</vt:lpstr>
      <vt:lpstr>CAPTIVATE – PR 4: Learning module</vt:lpstr>
      <vt:lpstr>Contact: cap-tivate.eu</vt:lpstr>
      <vt:lpstr>Training modules</vt:lpstr>
      <vt:lpstr>Topics of Module 1</vt:lpstr>
      <vt:lpstr>PowerPoint-bemutató</vt:lpstr>
      <vt:lpstr>PowerPoint-bemutató</vt:lpstr>
      <vt:lpstr>PowerPoint-bemutató</vt:lpstr>
      <vt:lpstr>PowerPoint-bemutató</vt:lpstr>
      <vt:lpstr>Topics of Module 2</vt:lpstr>
      <vt:lpstr>PowerPoint-bemutató</vt:lpstr>
      <vt:lpstr>PowerPoint-bemutató</vt:lpstr>
      <vt:lpstr>Module 3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Dora Maricic</dc:creator>
  <cp:lastModifiedBy>Dr. Hoyk Edit</cp:lastModifiedBy>
  <cp:revision>23</cp:revision>
  <dcterms:created xsi:type="dcterms:W3CDTF">2022-06-10T09:49:51Z</dcterms:created>
  <dcterms:modified xsi:type="dcterms:W3CDTF">2024-10-18T08:15:07Z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0x010100A1FCB2B04C6BD248894C3A1DE2877DBE</vt:lpwstr>
  </property>
</Properties>
</file>