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4"/>
    <p:sldMasterId id="2147483648" r:id="rId5"/>
    <p:sldMasterId id="2147483660" r:id="rId6"/>
  </p:sldMasterIdLst>
  <p:notesMasterIdLst>
    <p:notesMasterId r:id="rId12"/>
  </p:notesMasterIdLst>
  <p:sldIdLst>
    <p:sldId id="258" r:id="rId7"/>
    <p:sldId id="259" r:id="rId8"/>
    <p:sldId id="260" r:id="rId9"/>
    <p:sldId id="261" r:id="rId10"/>
    <p:sldId id="26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7107" autoAdjust="0"/>
  </p:normalViewPr>
  <p:slideViewPr>
    <p:cSldViewPr snapToGrid="0">
      <p:cViewPr varScale="1">
        <p:scale>
          <a:sx n="94" d="100"/>
          <a:sy n="94" d="100"/>
        </p:scale>
        <p:origin x="549" y="5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4.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7FA466-D236-4D2E-860E-44DF642323DF}" type="datetimeFigureOut">
              <a:rPr lang="hu-HU" smtClean="0"/>
              <a:t>2024. 10. 17.</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F9683F-16E2-4C6F-AD0A-FBE2A7BEC0ED}" type="slidenum">
              <a:rPr lang="hu-HU" smtClean="0"/>
              <a:t>‹#›</a:t>
            </a:fld>
            <a:endParaRPr lang="hu-HU"/>
          </a:p>
        </p:txBody>
      </p:sp>
    </p:spTree>
    <p:extLst>
      <p:ext uri="{BB962C8B-B14F-4D97-AF65-F5344CB8AC3E}">
        <p14:creationId xmlns:p14="http://schemas.microsoft.com/office/powerpoint/2010/main" val="2184028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a:spcAft>
                <a:spcPts val="800"/>
              </a:spcAft>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We also agree with these four recommendations, as based on our experience, there are numerous information resources available which list the available support (subsidy, grant) opportunities and regulations for agricultural producers and rural entrepreneurs, while the availability of information resources on organic farming, climate smart techniques, precision agriculture methods, and other sustainable practices, the reliable and professionally validated data is scarcer. For a farm to learn and grow, it requires security and degrees of freedom, namely time, resources, and content-related and practical support.  What  is especially missing is a common entry point which can display and support decision making from both angles: the available funding mechanisms connected with the required farming methods. In  the implementation of green farming techniques, applied research connected with extensionists plays a significant role, but they often do not receive an integrated methodological support to guide farmers through the relevant policy changes. This process requires direct contact with and between farms as well as examples of practical applications. As a starting point and pivot point, a knowledge platform such as the one developed in CAPTIVATE can prove valuable</a:t>
            </a:r>
            <a:r>
              <a:rPr lang="hu-HU" dirty="0">
                <a:effectLst/>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Farms that take this path need security and degrees of freedom, i.e. time and resources as well as content-related and practical support in order to be able to learn and grow.</a:t>
            </a:r>
            <a:endParaRPr lang="hu-HU" sz="1800" dirty="0">
              <a:effectLst/>
              <a:latin typeface="Aptos" panose="020B0004020202020204" pitchFamily="34" charset="0"/>
              <a:ea typeface="Times New Roman" panose="02020603050405020304" pitchFamily="18" charset="0"/>
              <a:cs typeface="Times New Roman" panose="02020603050405020304" pitchFamily="18" charset="0"/>
            </a:endParaRPr>
          </a:p>
          <a:p>
            <a:pPr>
              <a:spcAft>
                <a:spcPts val="800"/>
              </a:spcAft>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 requires direct contact with and between farms and practical examples of such application possibilities. A knowledge platform like the one developed in CAPTIVATE can be a useful starting and pivot point.</a:t>
            </a:r>
            <a:endParaRPr lang="hu-HU"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hu-HU" dirty="0"/>
          </a:p>
        </p:txBody>
      </p:sp>
      <p:sp>
        <p:nvSpPr>
          <p:cNvPr id="4" name="Dia számának helye 3"/>
          <p:cNvSpPr>
            <a:spLocks noGrp="1"/>
          </p:cNvSpPr>
          <p:nvPr>
            <p:ph type="sldNum" sz="quarter" idx="5"/>
          </p:nvPr>
        </p:nvSpPr>
        <p:spPr/>
        <p:txBody>
          <a:bodyPr/>
          <a:lstStyle/>
          <a:p>
            <a:fld id="{FAF9683F-16E2-4C6F-AD0A-FBE2A7BEC0ED}" type="slidenum">
              <a:rPr lang="hu-HU" smtClean="0"/>
              <a:t>3</a:t>
            </a:fld>
            <a:endParaRPr lang="hu-HU"/>
          </a:p>
        </p:txBody>
      </p:sp>
    </p:spTree>
    <p:extLst>
      <p:ext uri="{BB962C8B-B14F-4D97-AF65-F5344CB8AC3E}">
        <p14:creationId xmlns:p14="http://schemas.microsoft.com/office/powerpoint/2010/main" val="189297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A12D360-8DD3-4529-D6E8-D6F3534684AC}"/>
              </a:ext>
            </a:extLst>
          </p:cNvPr>
          <p:cNvSpPr>
            <a:spLocks noGrp="1"/>
          </p:cNvSpPr>
          <p:nvPr>
            <p:ph type="ctrTitle"/>
          </p:nvPr>
        </p:nvSpPr>
        <p:spPr>
          <a:xfrm>
            <a:off x="1524000" y="1122363"/>
            <a:ext cx="9144000" cy="2387600"/>
          </a:xfrm>
        </p:spPr>
        <p:txBody>
          <a:bodyPr anchor="b"/>
          <a:lstStyle>
            <a:lvl1pPr algn="ctr">
              <a:defRPr sz="6000"/>
            </a:lvl1pPr>
          </a:lstStyle>
          <a:p>
            <a:r>
              <a:rPr lang="hr-HR"/>
              <a:t>Kliknite da biste uredili stil naslova matrice</a:t>
            </a:r>
            <a:endParaRPr lang="en-GB"/>
          </a:p>
        </p:txBody>
      </p:sp>
      <p:sp>
        <p:nvSpPr>
          <p:cNvPr id="3" name="Podnaslov 2">
            <a:extLst>
              <a:ext uri="{FF2B5EF4-FFF2-40B4-BE49-F238E27FC236}">
                <a16:creationId xmlns:a16="http://schemas.microsoft.com/office/drawing/2014/main" id="{D4A93275-5774-A660-5337-694BF459E9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r-HR"/>
              <a:t>Kliknite da biste uredili stil podnaslova matrice</a:t>
            </a:r>
            <a:endParaRPr lang="en-GB"/>
          </a:p>
        </p:txBody>
      </p:sp>
      <p:sp>
        <p:nvSpPr>
          <p:cNvPr id="4" name="Rezervirano mjesto datuma 3">
            <a:extLst>
              <a:ext uri="{FF2B5EF4-FFF2-40B4-BE49-F238E27FC236}">
                <a16:creationId xmlns:a16="http://schemas.microsoft.com/office/drawing/2014/main" id="{10887FA8-4D25-E6B4-1F1A-3E0F67500AA5}"/>
              </a:ext>
            </a:extLst>
          </p:cNvPr>
          <p:cNvSpPr>
            <a:spLocks noGrp="1"/>
          </p:cNvSpPr>
          <p:nvPr>
            <p:ph type="dt" sz="half" idx="10"/>
          </p:nvPr>
        </p:nvSpPr>
        <p:spPr/>
        <p:txBody>
          <a:bodyPr/>
          <a:lstStyle/>
          <a:p>
            <a:fld id="{79FCAB69-DF52-4AAE-9E6F-DE89E4A8D063}" type="datetimeFigureOut">
              <a:rPr lang="en-GB" smtClean="0"/>
              <a:t>17/10/2024</a:t>
            </a:fld>
            <a:endParaRPr lang="en-GB"/>
          </a:p>
        </p:txBody>
      </p:sp>
      <p:sp>
        <p:nvSpPr>
          <p:cNvPr id="5" name="Rezervirano mjesto podnožja 4">
            <a:extLst>
              <a:ext uri="{FF2B5EF4-FFF2-40B4-BE49-F238E27FC236}">
                <a16:creationId xmlns:a16="http://schemas.microsoft.com/office/drawing/2014/main" id="{5FF0B460-0717-C006-558D-F1C0809469DD}"/>
              </a:ext>
            </a:extLst>
          </p:cNvPr>
          <p:cNvSpPr>
            <a:spLocks noGrp="1"/>
          </p:cNvSpPr>
          <p:nvPr>
            <p:ph type="ftr" sz="quarter" idx="11"/>
          </p:nvPr>
        </p:nvSpPr>
        <p:spPr/>
        <p:txBody>
          <a:bodyPr/>
          <a:lstStyle/>
          <a:p>
            <a:endParaRPr lang="en-GB"/>
          </a:p>
        </p:txBody>
      </p:sp>
      <p:sp>
        <p:nvSpPr>
          <p:cNvPr id="6" name="Rezervirano mjesto broja slajda 5">
            <a:extLst>
              <a:ext uri="{FF2B5EF4-FFF2-40B4-BE49-F238E27FC236}">
                <a16:creationId xmlns:a16="http://schemas.microsoft.com/office/drawing/2014/main" id="{02954D8D-507F-529B-1AF2-A8642F8D2B50}"/>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1934729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A3CA190-5ABE-2990-D150-FB713C0AFB7F}"/>
              </a:ext>
            </a:extLst>
          </p:cNvPr>
          <p:cNvSpPr>
            <a:spLocks noGrp="1"/>
          </p:cNvSpPr>
          <p:nvPr>
            <p:ph type="title"/>
          </p:nvPr>
        </p:nvSpPr>
        <p:spPr/>
        <p:txBody>
          <a:bodyPr/>
          <a:lstStyle/>
          <a:p>
            <a:r>
              <a:rPr lang="hr-HR"/>
              <a:t>Kliknite da biste uredili stil naslova matrice</a:t>
            </a:r>
            <a:endParaRPr lang="en-GB"/>
          </a:p>
        </p:txBody>
      </p:sp>
      <p:sp>
        <p:nvSpPr>
          <p:cNvPr id="3" name="Rezervirano mjesto sadržaja 2">
            <a:extLst>
              <a:ext uri="{FF2B5EF4-FFF2-40B4-BE49-F238E27FC236}">
                <a16:creationId xmlns:a16="http://schemas.microsoft.com/office/drawing/2014/main" id="{CEB3487E-47EC-B7EC-E36D-0B890C0B19F9}"/>
              </a:ext>
            </a:extLst>
          </p:cNvPr>
          <p:cNvSpPr>
            <a:spLocks noGrp="1"/>
          </p:cNvSpPr>
          <p:nvPr>
            <p:ph idx="1"/>
          </p:nvPr>
        </p:nvSpPr>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GB"/>
          </a:p>
        </p:txBody>
      </p:sp>
      <p:sp>
        <p:nvSpPr>
          <p:cNvPr id="4" name="Rezervirano mjesto datuma 3">
            <a:extLst>
              <a:ext uri="{FF2B5EF4-FFF2-40B4-BE49-F238E27FC236}">
                <a16:creationId xmlns:a16="http://schemas.microsoft.com/office/drawing/2014/main" id="{990927FE-EFA5-F7CB-A7DC-3275F3FC8B61}"/>
              </a:ext>
            </a:extLst>
          </p:cNvPr>
          <p:cNvSpPr>
            <a:spLocks noGrp="1"/>
          </p:cNvSpPr>
          <p:nvPr>
            <p:ph type="dt" sz="half" idx="10"/>
          </p:nvPr>
        </p:nvSpPr>
        <p:spPr/>
        <p:txBody>
          <a:bodyPr/>
          <a:lstStyle/>
          <a:p>
            <a:fld id="{79FCAB69-DF52-4AAE-9E6F-DE89E4A8D063}" type="datetimeFigureOut">
              <a:rPr lang="en-GB" smtClean="0"/>
              <a:t>17/10/2024</a:t>
            </a:fld>
            <a:endParaRPr lang="en-GB"/>
          </a:p>
        </p:txBody>
      </p:sp>
      <p:sp>
        <p:nvSpPr>
          <p:cNvPr id="5" name="Rezervirano mjesto podnožja 4">
            <a:extLst>
              <a:ext uri="{FF2B5EF4-FFF2-40B4-BE49-F238E27FC236}">
                <a16:creationId xmlns:a16="http://schemas.microsoft.com/office/drawing/2014/main" id="{5C8DAD34-D73C-CDAA-D7F9-2FA7CA1706E7}"/>
              </a:ext>
            </a:extLst>
          </p:cNvPr>
          <p:cNvSpPr>
            <a:spLocks noGrp="1"/>
          </p:cNvSpPr>
          <p:nvPr>
            <p:ph type="ftr" sz="quarter" idx="11"/>
          </p:nvPr>
        </p:nvSpPr>
        <p:spPr/>
        <p:txBody>
          <a:bodyPr/>
          <a:lstStyle/>
          <a:p>
            <a:endParaRPr lang="en-GB"/>
          </a:p>
        </p:txBody>
      </p:sp>
      <p:sp>
        <p:nvSpPr>
          <p:cNvPr id="6" name="Rezervirano mjesto broja slajda 5">
            <a:extLst>
              <a:ext uri="{FF2B5EF4-FFF2-40B4-BE49-F238E27FC236}">
                <a16:creationId xmlns:a16="http://schemas.microsoft.com/office/drawing/2014/main" id="{0C86359D-DD87-FAEE-957C-0E9DF387D4B4}"/>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897169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FA35DC0-92D4-25A1-3A91-03FFF620A34C}"/>
              </a:ext>
            </a:extLst>
          </p:cNvPr>
          <p:cNvSpPr>
            <a:spLocks noGrp="1"/>
          </p:cNvSpPr>
          <p:nvPr>
            <p:ph type="title"/>
          </p:nvPr>
        </p:nvSpPr>
        <p:spPr>
          <a:xfrm>
            <a:off x="831850" y="1709738"/>
            <a:ext cx="10515600" cy="2852737"/>
          </a:xfrm>
        </p:spPr>
        <p:txBody>
          <a:bodyPr anchor="b"/>
          <a:lstStyle>
            <a:lvl1pPr>
              <a:defRPr sz="6000"/>
            </a:lvl1pPr>
          </a:lstStyle>
          <a:p>
            <a:r>
              <a:rPr lang="hr-HR"/>
              <a:t>Kliknite da biste uredili stil naslova matrice</a:t>
            </a:r>
            <a:endParaRPr lang="en-GB"/>
          </a:p>
        </p:txBody>
      </p:sp>
      <p:sp>
        <p:nvSpPr>
          <p:cNvPr id="3" name="Rezervirano mjesto teksta 2">
            <a:extLst>
              <a:ext uri="{FF2B5EF4-FFF2-40B4-BE49-F238E27FC236}">
                <a16:creationId xmlns:a16="http://schemas.microsoft.com/office/drawing/2014/main" id="{82A3C9C8-C105-6F84-C81F-2BF12F6AB0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r-HR"/>
              <a:t>Kliknite da biste uredili matrice</a:t>
            </a:r>
          </a:p>
        </p:txBody>
      </p:sp>
      <p:sp>
        <p:nvSpPr>
          <p:cNvPr id="4" name="Rezervirano mjesto datuma 3">
            <a:extLst>
              <a:ext uri="{FF2B5EF4-FFF2-40B4-BE49-F238E27FC236}">
                <a16:creationId xmlns:a16="http://schemas.microsoft.com/office/drawing/2014/main" id="{8EC652E8-60E6-4A63-C48D-0EBB607D7546}"/>
              </a:ext>
            </a:extLst>
          </p:cNvPr>
          <p:cNvSpPr>
            <a:spLocks noGrp="1"/>
          </p:cNvSpPr>
          <p:nvPr>
            <p:ph type="dt" sz="half" idx="10"/>
          </p:nvPr>
        </p:nvSpPr>
        <p:spPr/>
        <p:txBody>
          <a:bodyPr/>
          <a:lstStyle/>
          <a:p>
            <a:fld id="{79FCAB69-DF52-4AAE-9E6F-DE89E4A8D063}" type="datetimeFigureOut">
              <a:rPr lang="en-GB" smtClean="0"/>
              <a:t>17/10/2024</a:t>
            </a:fld>
            <a:endParaRPr lang="en-GB"/>
          </a:p>
        </p:txBody>
      </p:sp>
      <p:sp>
        <p:nvSpPr>
          <p:cNvPr id="5" name="Rezervirano mjesto podnožja 4">
            <a:extLst>
              <a:ext uri="{FF2B5EF4-FFF2-40B4-BE49-F238E27FC236}">
                <a16:creationId xmlns:a16="http://schemas.microsoft.com/office/drawing/2014/main" id="{1AB0752D-CC57-206D-0B78-80EF8D809705}"/>
              </a:ext>
            </a:extLst>
          </p:cNvPr>
          <p:cNvSpPr>
            <a:spLocks noGrp="1"/>
          </p:cNvSpPr>
          <p:nvPr>
            <p:ph type="ftr" sz="quarter" idx="11"/>
          </p:nvPr>
        </p:nvSpPr>
        <p:spPr/>
        <p:txBody>
          <a:bodyPr/>
          <a:lstStyle/>
          <a:p>
            <a:endParaRPr lang="en-GB"/>
          </a:p>
        </p:txBody>
      </p:sp>
      <p:sp>
        <p:nvSpPr>
          <p:cNvPr id="6" name="Rezervirano mjesto broja slajda 5">
            <a:extLst>
              <a:ext uri="{FF2B5EF4-FFF2-40B4-BE49-F238E27FC236}">
                <a16:creationId xmlns:a16="http://schemas.microsoft.com/office/drawing/2014/main" id="{34EB6EA0-2C5D-F4E2-57FF-09D93BA61FD8}"/>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2866750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233EFFE-5B8D-414F-D3ED-508ABE8D7BED}"/>
              </a:ext>
            </a:extLst>
          </p:cNvPr>
          <p:cNvSpPr>
            <a:spLocks noGrp="1"/>
          </p:cNvSpPr>
          <p:nvPr>
            <p:ph type="title"/>
          </p:nvPr>
        </p:nvSpPr>
        <p:spPr/>
        <p:txBody>
          <a:bodyPr/>
          <a:lstStyle/>
          <a:p>
            <a:r>
              <a:rPr lang="hr-HR"/>
              <a:t>Kliknite da biste uredili stil naslova matrice</a:t>
            </a:r>
            <a:endParaRPr lang="en-GB"/>
          </a:p>
        </p:txBody>
      </p:sp>
      <p:sp>
        <p:nvSpPr>
          <p:cNvPr id="3" name="Rezervirano mjesto sadržaja 2">
            <a:extLst>
              <a:ext uri="{FF2B5EF4-FFF2-40B4-BE49-F238E27FC236}">
                <a16:creationId xmlns:a16="http://schemas.microsoft.com/office/drawing/2014/main" id="{3977CB56-BCAE-3293-1083-18AEA6912472}"/>
              </a:ext>
            </a:extLst>
          </p:cNvPr>
          <p:cNvSpPr>
            <a:spLocks noGrp="1"/>
          </p:cNvSpPr>
          <p:nvPr>
            <p:ph sz="half" idx="1"/>
          </p:nvPr>
        </p:nvSpPr>
        <p:spPr>
          <a:xfrm>
            <a:off x="838200" y="1825625"/>
            <a:ext cx="5181600" cy="435133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GB"/>
          </a:p>
        </p:txBody>
      </p:sp>
      <p:sp>
        <p:nvSpPr>
          <p:cNvPr id="4" name="Rezervirano mjesto sadržaja 3">
            <a:extLst>
              <a:ext uri="{FF2B5EF4-FFF2-40B4-BE49-F238E27FC236}">
                <a16:creationId xmlns:a16="http://schemas.microsoft.com/office/drawing/2014/main" id="{34B03FF8-9267-59ED-202D-AB0CCAAD6611}"/>
              </a:ext>
            </a:extLst>
          </p:cNvPr>
          <p:cNvSpPr>
            <a:spLocks noGrp="1"/>
          </p:cNvSpPr>
          <p:nvPr>
            <p:ph sz="half" idx="2"/>
          </p:nvPr>
        </p:nvSpPr>
        <p:spPr>
          <a:xfrm>
            <a:off x="6172200" y="1825625"/>
            <a:ext cx="5181600" cy="435133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GB"/>
          </a:p>
        </p:txBody>
      </p:sp>
      <p:sp>
        <p:nvSpPr>
          <p:cNvPr id="5" name="Rezervirano mjesto datuma 4">
            <a:extLst>
              <a:ext uri="{FF2B5EF4-FFF2-40B4-BE49-F238E27FC236}">
                <a16:creationId xmlns:a16="http://schemas.microsoft.com/office/drawing/2014/main" id="{0396636F-ACC1-B37A-1F65-C81D43F7D3A9}"/>
              </a:ext>
            </a:extLst>
          </p:cNvPr>
          <p:cNvSpPr>
            <a:spLocks noGrp="1"/>
          </p:cNvSpPr>
          <p:nvPr>
            <p:ph type="dt" sz="half" idx="10"/>
          </p:nvPr>
        </p:nvSpPr>
        <p:spPr/>
        <p:txBody>
          <a:bodyPr/>
          <a:lstStyle/>
          <a:p>
            <a:fld id="{79FCAB69-DF52-4AAE-9E6F-DE89E4A8D063}" type="datetimeFigureOut">
              <a:rPr lang="en-GB" smtClean="0"/>
              <a:t>17/10/2024</a:t>
            </a:fld>
            <a:endParaRPr lang="en-GB"/>
          </a:p>
        </p:txBody>
      </p:sp>
      <p:sp>
        <p:nvSpPr>
          <p:cNvPr id="6" name="Rezervirano mjesto podnožja 5">
            <a:extLst>
              <a:ext uri="{FF2B5EF4-FFF2-40B4-BE49-F238E27FC236}">
                <a16:creationId xmlns:a16="http://schemas.microsoft.com/office/drawing/2014/main" id="{AF19BF48-2258-3773-34A3-0DF2C933358B}"/>
              </a:ext>
            </a:extLst>
          </p:cNvPr>
          <p:cNvSpPr>
            <a:spLocks noGrp="1"/>
          </p:cNvSpPr>
          <p:nvPr>
            <p:ph type="ftr" sz="quarter" idx="11"/>
          </p:nvPr>
        </p:nvSpPr>
        <p:spPr/>
        <p:txBody>
          <a:bodyPr/>
          <a:lstStyle/>
          <a:p>
            <a:endParaRPr lang="en-GB"/>
          </a:p>
        </p:txBody>
      </p:sp>
      <p:sp>
        <p:nvSpPr>
          <p:cNvPr id="7" name="Rezervirano mjesto broja slajda 6">
            <a:extLst>
              <a:ext uri="{FF2B5EF4-FFF2-40B4-BE49-F238E27FC236}">
                <a16:creationId xmlns:a16="http://schemas.microsoft.com/office/drawing/2014/main" id="{2E67EDDA-A5A9-FD34-2E38-158CCAC1B3CB}"/>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2521411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77C6803-D769-869D-D146-EE715ECFA11F}"/>
              </a:ext>
            </a:extLst>
          </p:cNvPr>
          <p:cNvSpPr>
            <a:spLocks noGrp="1"/>
          </p:cNvSpPr>
          <p:nvPr>
            <p:ph type="title"/>
          </p:nvPr>
        </p:nvSpPr>
        <p:spPr>
          <a:xfrm>
            <a:off x="839788" y="365125"/>
            <a:ext cx="10515600" cy="1325563"/>
          </a:xfrm>
        </p:spPr>
        <p:txBody>
          <a:bodyPr/>
          <a:lstStyle/>
          <a:p>
            <a:r>
              <a:rPr lang="hr-HR"/>
              <a:t>Kliknite da biste uredili stil naslova matrice</a:t>
            </a:r>
            <a:endParaRPr lang="en-GB"/>
          </a:p>
        </p:txBody>
      </p:sp>
      <p:sp>
        <p:nvSpPr>
          <p:cNvPr id="3" name="Rezervirano mjesto teksta 2">
            <a:extLst>
              <a:ext uri="{FF2B5EF4-FFF2-40B4-BE49-F238E27FC236}">
                <a16:creationId xmlns:a16="http://schemas.microsoft.com/office/drawing/2014/main" id="{F6F5468C-98A7-A6E3-C473-8DAC61B659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4" name="Rezervirano mjesto sadržaja 3">
            <a:extLst>
              <a:ext uri="{FF2B5EF4-FFF2-40B4-BE49-F238E27FC236}">
                <a16:creationId xmlns:a16="http://schemas.microsoft.com/office/drawing/2014/main" id="{F4C8B46C-E5E7-4978-0B03-9D7E6B9FFE64}"/>
              </a:ext>
            </a:extLst>
          </p:cNvPr>
          <p:cNvSpPr>
            <a:spLocks noGrp="1"/>
          </p:cNvSpPr>
          <p:nvPr>
            <p:ph sz="half" idx="2"/>
          </p:nvPr>
        </p:nvSpPr>
        <p:spPr>
          <a:xfrm>
            <a:off x="839788" y="2505075"/>
            <a:ext cx="5157787" cy="368458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GB"/>
          </a:p>
        </p:txBody>
      </p:sp>
      <p:sp>
        <p:nvSpPr>
          <p:cNvPr id="5" name="Rezervirano mjesto teksta 4">
            <a:extLst>
              <a:ext uri="{FF2B5EF4-FFF2-40B4-BE49-F238E27FC236}">
                <a16:creationId xmlns:a16="http://schemas.microsoft.com/office/drawing/2014/main" id="{8A6761CF-2495-6D18-5228-8DCAD2E28A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6" name="Rezervirano mjesto sadržaja 5">
            <a:extLst>
              <a:ext uri="{FF2B5EF4-FFF2-40B4-BE49-F238E27FC236}">
                <a16:creationId xmlns:a16="http://schemas.microsoft.com/office/drawing/2014/main" id="{75BE69DA-ECEF-1B12-2619-DCC0E21BA9FE}"/>
              </a:ext>
            </a:extLst>
          </p:cNvPr>
          <p:cNvSpPr>
            <a:spLocks noGrp="1"/>
          </p:cNvSpPr>
          <p:nvPr>
            <p:ph sz="quarter" idx="4"/>
          </p:nvPr>
        </p:nvSpPr>
        <p:spPr>
          <a:xfrm>
            <a:off x="6172200" y="2505075"/>
            <a:ext cx="5183188" cy="368458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GB"/>
          </a:p>
        </p:txBody>
      </p:sp>
      <p:sp>
        <p:nvSpPr>
          <p:cNvPr id="7" name="Rezervirano mjesto datuma 6">
            <a:extLst>
              <a:ext uri="{FF2B5EF4-FFF2-40B4-BE49-F238E27FC236}">
                <a16:creationId xmlns:a16="http://schemas.microsoft.com/office/drawing/2014/main" id="{5B77C218-9530-C6FF-FCBB-B956A3F613FA}"/>
              </a:ext>
            </a:extLst>
          </p:cNvPr>
          <p:cNvSpPr>
            <a:spLocks noGrp="1"/>
          </p:cNvSpPr>
          <p:nvPr>
            <p:ph type="dt" sz="half" idx="10"/>
          </p:nvPr>
        </p:nvSpPr>
        <p:spPr/>
        <p:txBody>
          <a:bodyPr/>
          <a:lstStyle/>
          <a:p>
            <a:fld id="{79FCAB69-DF52-4AAE-9E6F-DE89E4A8D063}" type="datetimeFigureOut">
              <a:rPr lang="en-GB" smtClean="0"/>
              <a:t>17/10/2024</a:t>
            </a:fld>
            <a:endParaRPr lang="en-GB"/>
          </a:p>
        </p:txBody>
      </p:sp>
      <p:sp>
        <p:nvSpPr>
          <p:cNvPr id="8" name="Rezervirano mjesto podnožja 7">
            <a:extLst>
              <a:ext uri="{FF2B5EF4-FFF2-40B4-BE49-F238E27FC236}">
                <a16:creationId xmlns:a16="http://schemas.microsoft.com/office/drawing/2014/main" id="{C35FFF6D-9C13-F766-B3C7-E61F0337532E}"/>
              </a:ext>
            </a:extLst>
          </p:cNvPr>
          <p:cNvSpPr>
            <a:spLocks noGrp="1"/>
          </p:cNvSpPr>
          <p:nvPr>
            <p:ph type="ftr" sz="quarter" idx="11"/>
          </p:nvPr>
        </p:nvSpPr>
        <p:spPr/>
        <p:txBody>
          <a:bodyPr/>
          <a:lstStyle/>
          <a:p>
            <a:endParaRPr lang="en-GB"/>
          </a:p>
        </p:txBody>
      </p:sp>
      <p:sp>
        <p:nvSpPr>
          <p:cNvPr id="9" name="Rezervirano mjesto broja slajda 8">
            <a:extLst>
              <a:ext uri="{FF2B5EF4-FFF2-40B4-BE49-F238E27FC236}">
                <a16:creationId xmlns:a16="http://schemas.microsoft.com/office/drawing/2014/main" id="{AFFC40F1-3AE9-B590-07FB-B6D6195EACAB}"/>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3860458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95B1D2E-EB42-B486-5AF8-917E6DFD0EA3}"/>
              </a:ext>
            </a:extLst>
          </p:cNvPr>
          <p:cNvSpPr>
            <a:spLocks noGrp="1"/>
          </p:cNvSpPr>
          <p:nvPr>
            <p:ph type="title"/>
          </p:nvPr>
        </p:nvSpPr>
        <p:spPr/>
        <p:txBody>
          <a:bodyPr/>
          <a:lstStyle/>
          <a:p>
            <a:r>
              <a:rPr lang="hr-HR"/>
              <a:t>Kliknite da biste uredili stil naslova matrice</a:t>
            </a:r>
            <a:endParaRPr lang="en-GB"/>
          </a:p>
        </p:txBody>
      </p:sp>
      <p:sp>
        <p:nvSpPr>
          <p:cNvPr id="3" name="Rezervirano mjesto datuma 2">
            <a:extLst>
              <a:ext uri="{FF2B5EF4-FFF2-40B4-BE49-F238E27FC236}">
                <a16:creationId xmlns:a16="http://schemas.microsoft.com/office/drawing/2014/main" id="{447C0CF5-C4E1-7622-3F1E-3BFEC266C0F4}"/>
              </a:ext>
            </a:extLst>
          </p:cNvPr>
          <p:cNvSpPr>
            <a:spLocks noGrp="1"/>
          </p:cNvSpPr>
          <p:nvPr>
            <p:ph type="dt" sz="half" idx="10"/>
          </p:nvPr>
        </p:nvSpPr>
        <p:spPr/>
        <p:txBody>
          <a:bodyPr/>
          <a:lstStyle/>
          <a:p>
            <a:fld id="{79FCAB69-DF52-4AAE-9E6F-DE89E4A8D063}" type="datetimeFigureOut">
              <a:rPr lang="en-GB" smtClean="0"/>
              <a:t>17/10/2024</a:t>
            </a:fld>
            <a:endParaRPr lang="en-GB"/>
          </a:p>
        </p:txBody>
      </p:sp>
      <p:sp>
        <p:nvSpPr>
          <p:cNvPr id="4" name="Rezervirano mjesto podnožja 3">
            <a:extLst>
              <a:ext uri="{FF2B5EF4-FFF2-40B4-BE49-F238E27FC236}">
                <a16:creationId xmlns:a16="http://schemas.microsoft.com/office/drawing/2014/main" id="{A884FC07-FF01-5B28-225A-B88975380364}"/>
              </a:ext>
            </a:extLst>
          </p:cNvPr>
          <p:cNvSpPr>
            <a:spLocks noGrp="1"/>
          </p:cNvSpPr>
          <p:nvPr>
            <p:ph type="ftr" sz="quarter" idx="11"/>
          </p:nvPr>
        </p:nvSpPr>
        <p:spPr/>
        <p:txBody>
          <a:bodyPr/>
          <a:lstStyle/>
          <a:p>
            <a:endParaRPr lang="en-GB"/>
          </a:p>
        </p:txBody>
      </p:sp>
      <p:sp>
        <p:nvSpPr>
          <p:cNvPr id="5" name="Rezervirano mjesto broja slajda 4">
            <a:extLst>
              <a:ext uri="{FF2B5EF4-FFF2-40B4-BE49-F238E27FC236}">
                <a16:creationId xmlns:a16="http://schemas.microsoft.com/office/drawing/2014/main" id="{DC73E46A-D5BA-62DD-E96A-1669A0181E82}"/>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1349824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Rezervirano mjesto datuma 1">
            <a:extLst>
              <a:ext uri="{FF2B5EF4-FFF2-40B4-BE49-F238E27FC236}">
                <a16:creationId xmlns:a16="http://schemas.microsoft.com/office/drawing/2014/main" id="{12B56EDF-6FFC-BD10-4CB1-F9C64B7DEDAB}"/>
              </a:ext>
            </a:extLst>
          </p:cNvPr>
          <p:cNvSpPr>
            <a:spLocks noGrp="1"/>
          </p:cNvSpPr>
          <p:nvPr>
            <p:ph type="dt" sz="half" idx="10"/>
          </p:nvPr>
        </p:nvSpPr>
        <p:spPr/>
        <p:txBody>
          <a:bodyPr/>
          <a:lstStyle/>
          <a:p>
            <a:fld id="{79FCAB69-DF52-4AAE-9E6F-DE89E4A8D063}" type="datetimeFigureOut">
              <a:rPr lang="en-GB" smtClean="0"/>
              <a:t>17/10/2024</a:t>
            </a:fld>
            <a:endParaRPr lang="en-GB"/>
          </a:p>
        </p:txBody>
      </p:sp>
      <p:sp>
        <p:nvSpPr>
          <p:cNvPr id="3" name="Rezervirano mjesto podnožja 2">
            <a:extLst>
              <a:ext uri="{FF2B5EF4-FFF2-40B4-BE49-F238E27FC236}">
                <a16:creationId xmlns:a16="http://schemas.microsoft.com/office/drawing/2014/main" id="{5D681255-252F-D246-5889-EA47030AF8DF}"/>
              </a:ext>
            </a:extLst>
          </p:cNvPr>
          <p:cNvSpPr>
            <a:spLocks noGrp="1"/>
          </p:cNvSpPr>
          <p:nvPr>
            <p:ph type="ftr" sz="quarter" idx="11"/>
          </p:nvPr>
        </p:nvSpPr>
        <p:spPr/>
        <p:txBody>
          <a:bodyPr/>
          <a:lstStyle/>
          <a:p>
            <a:endParaRPr lang="en-GB"/>
          </a:p>
        </p:txBody>
      </p:sp>
      <p:sp>
        <p:nvSpPr>
          <p:cNvPr id="4" name="Rezervirano mjesto broja slajda 3">
            <a:extLst>
              <a:ext uri="{FF2B5EF4-FFF2-40B4-BE49-F238E27FC236}">
                <a16:creationId xmlns:a16="http://schemas.microsoft.com/office/drawing/2014/main" id="{07E14F6C-774A-E75B-48E6-D067BD0BB89E}"/>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3954072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744709D-FB09-E096-8FF4-997A952CC125}"/>
              </a:ext>
            </a:extLst>
          </p:cNvPr>
          <p:cNvSpPr>
            <a:spLocks noGrp="1"/>
          </p:cNvSpPr>
          <p:nvPr>
            <p:ph type="title"/>
          </p:nvPr>
        </p:nvSpPr>
        <p:spPr>
          <a:xfrm>
            <a:off x="839788" y="457200"/>
            <a:ext cx="3932237" cy="1600200"/>
          </a:xfrm>
        </p:spPr>
        <p:txBody>
          <a:bodyPr anchor="b"/>
          <a:lstStyle>
            <a:lvl1pPr>
              <a:defRPr sz="3200"/>
            </a:lvl1pPr>
          </a:lstStyle>
          <a:p>
            <a:r>
              <a:rPr lang="hr-HR"/>
              <a:t>Kliknite da biste uredili stil naslova matrice</a:t>
            </a:r>
            <a:endParaRPr lang="en-GB"/>
          </a:p>
        </p:txBody>
      </p:sp>
      <p:sp>
        <p:nvSpPr>
          <p:cNvPr id="3" name="Rezervirano mjesto sadržaja 2">
            <a:extLst>
              <a:ext uri="{FF2B5EF4-FFF2-40B4-BE49-F238E27FC236}">
                <a16:creationId xmlns:a16="http://schemas.microsoft.com/office/drawing/2014/main" id="{32036592-FABB-D5D8-33E6-BF837C39DB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GB"/>
          </a:p>
        </p:txBody>
      </p:sp>
      <p:sp>
        <p:nvSpPr>
          <p:cNvPr id="4" name="Rezervirano mjesto teksta 3">
            <a:extLst>
              <a:ext uri="{FF2B5EF4-FFF2-40B4-BE49-F238E27FC236}">
                <a16:creationId xmlns:a16="http://schemas.microsoft.com/office/drawing/2014/main" id="{A711DD28-42AB-AEF6-1316-1160231CB2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Rezervirano mjesto datuma 4">
            <a:extLst>
              <a:ext uri="{FF2B5EF4-FFF2-40B4-BE49-F238E27FC236}">
                <a16:creationId xmlns:a16="http://schemas.microsoft.com/office/drawing/2014/main" id="{6BB77EEA-3FBA-B36F-1E09-F35F4F8E819D}"/>
              </a:ext>
            </a:extLst>
          </p:cNvPr>
          <p:cNvSpPr>
            <a:spLocks noGrp="1"/>
          </p:cNvSpPr>
          <p:nvPr>
            <p:ph type="dt" sz="half" idx="10"/>
          </p:nvPr>
        </p:nvSpPr>
        <p:spPr/>
        <p:txBody>
          <a:bodyPr/>
          <a:lstStyle/>
          <a:p>
            <a:fld id="{79FCAB69-DF52-4AAE-9E6F-DE89E4A8D063}" type="datetimeFigureOut">
              <a:rPr lang="en-GB" smtClean="0"/>
              <a:t>17/10/2024</a:t>
            </a:fld>
            <a:endParaRPr lang="en-GB"/>
          </a:p>
        </p:txBody>
      </p:sp>
      <p:sp>
        <p:nvSpPr>
          <p:cNvPr id="6" name="Rezervirano mjesto podnožja 5">
            <a:extLst>
              <a:ext uri="{FF2B5EF4-FFF2-40B4-BE49-F238E27FC236}">
                <a16:creationId xmlns:a16="http://schemas.microsoft.com/office/drawing/2014/main" id="{EEB98EC6-0030-6147-6318-A98ECD40DA21}"/>
              </a:ext>
            </a:extLst>
          </p:cNvPr>
          <p:cNvSpPr>
            <a:spLocks noGrp="1"/>
          </p:cNvSpPr>
          <p:nvPr>
            <p:ph type="ftr" sz="quarter" idx="11"/>
          </p:nvPr>
        </p:nvSpPr>
        <p:spPr/>
        <p:txBody>
          <a:bodyPr/>
          <a:lstStyle/>
          <a:p>
            <a:endParaRPr lang="en-GB"/>
          </a:p>
        </p:txBody>
      </p:sp>
      <p:sp>
        <p:nvSpPr>
          <p:cNvPr id="7" name="Rezervirano mjesto broja slajda 6">
            <a:extLst>
              <a:ext uri="{FF2B5EF4-FFF2-40B4-BE49-F238E27FC236}">
                <a16:creationId xmlns:a16="http://schemas.microsoft.com/office/drawing/2014/main" id="{F9EFD012-6506-0AFA-BA6F-A31DE6D72D31}"/>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3450631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CDE08EB-D11B-BAE9-1017-4AE1E2EDDFDA}"/>
              </a:ext>
            </a:extLst>
          </p:cNvPr>
          <p:cNvSpPr>
            <a:spLocks noGrp="1"/>
          </p:cNvSpPr>
          <p:nvPr>
            <p:ph type="title"/>
          </p:nvPr>
        </p:nvSpPr>
        <p:spPr>
          <a:xfrm>
            <a:off x="839788" y="457200"/>
            <a:ext cx="3932237" cy="1600200"/>
          </a:xfrm>
        </p:spPr>
        <p:txBody>
          <a:bodyPr anchor="b"/>
          <a:lstStyle>
            <a:lvl1pPr>
              <a:defRPr sz="3200"/>
            </a:lvl1pPr>
          </a:lstStyle>
          <a:p>
            <a:r>
              <a:rPr lang="hr-HR"/>
              <a:t>Kliknite da biste uredili stil naslova matrice</a:t>
            </a:r>
            <a:endParaRPr lang="en-GB"/>
          </a:p>
        </p:txBody>
      </p:sp>
      <p:sp>
        <p:nvSpPr>
          <p:cNvPr id="3" name="Rezervirano mjesto slike 2">
            <a:extLst>
              <a:ext uri="{FF2B5EF4-FFF2-40B4-BE49-F238E27FC236}">
                <a16:creationId xmlns:a16="http://schemas.microsoft.com/office/drawing/2014/main" id="{D897F1A9-425E-AB24-A0FF-A69E2B922E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Rezervirano mjesto teksta 3">
            <a:extLst>
              <a:ext uri="{FF2B5EF4-FFF2-40B4-BE49-F238E27FC236}">
                <a16:creationId xmlns:a16="http://schemas.microsoft.com/office/drawing/2014/main" id="{D28F3CDD-DD81-4E1D-3AD2-7FFF0B9452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Rezervirano mjesto datuma 4">
            <a:extLst>
              <a:ext uri="{FF2B5EF4-FFF2-40B4-BE49-F238E27FC236}">
                <a16:creationId xmlns:a16="http://schemas.microsoft.com/office/drawing/2014/main" id="{A1E89264-7F31-5A04-46B1-7B64682BB197}"/>
              </a:ext>
            </a:extLst>
          </p:cNvPr>
          <p:cNvSpPr>
            <a:spLocks noGrp="1"/>
          </p:cNvSpPr>
          <p:nvPr>
            <p:ph type="dt" sz="half" idx="10"/>
          </p:nvPr>
        </p:nvSpPr>
        <p:spPr/>
        <p:txBody>
          <a:bodyPr/>
          <a:lstStyle/>
          <a:p>
            <a:fld id="{79FCAB69-DF52-4AAE-9E6F-DE89E4A8D063}" type="datetimeFigureOut">
              <a:rPr lang="en-GB" smtClean="0"/>
              <a:t>17/10/2024</a:t>
            </a:fld>
            <a:endParaRPr lang="en-GB"/>
          </a:p>
        </p:txBody>
      </p:sp>
      <p:sp>
        <p:nvSpPr>
          <p:cNvPr id="6" name="Rezervirano mjesto podnožja 5">
            <a:extLst>
              <a:ext uri="{FF2B5EF4-FFF2-40B4-BE49-F238E27FC236}">
                <a16:creationId xmlns:a16="http://schemas.microsoft.com/office/drawing/2014/main" id="{974BAFF7-74B2-AD6A-DCBA-5EA8A68897BD}"/>
              </a:ext>
            </a:extLst>
          </p:cNvPr>
          <p:cNvSpPr>
            <a:spLocks noGrp="1"/>
          </p:cNvSpPr>
          <p:nvPr>
            <p:ph type="ftr" sz="quarter" idx="11"/>
          </p:nvPr>
        </p:nvSpPr>
        <p:spPr/>
        <p:txBody>
          <a:bodyPr/>
          <a:lstStyle/>
          <a:p>
            <a:endParaRPr lang="en-GB"/>
          </a:p>
        </p:txBody>
      </p:sp>
      <p:sp>
        <p:nvSpPr>
          <p:cNvPr id="7" name="Rezervirano mjesto broja slajda 6">
            <a:extLst>
              <a:ext uri="{FF2B5EF4-FFF2-40B4-BE49-F238E27FC236}">
                <a16:creationId xmlns:a16="http://schemas.microsoft.com/office/drawing/2014/main" id="{06D604D4-68E2-FA6F-8E20-396CBF939C81}"/>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3094802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790B566-1FCC-2BF9-CAE8-024B32432608}"/>
              </a:ext>
            </a:extLst>
          </p:cNvPr>
          <p:cNvSpPr>
            <a:spLocks noGrp="1"/>
          </p:cNvSpPr>
          <p:nvPr>
            <p:ph type="title"/>
          </p:nvPr>
        </p:nvSpPr>
        <p:spPr/>
        <p:txBody>
          <a:bodyPr/>
          <a:lstStyle/>
          <a:p>
            <a:r>
              <a:rPr lang="hr-HR"/>
              <a:t>Kliknite da biste uredili stil naslova matrice</a:t>
            </a:r>
            <a:endParaRPr lang="en-GB"/>
          </a:p>
        </p:txBody>
      </p:sp>
      <p:sp>
        <p:nvSpPr>
          <p:cNvPr id="3" name="Rezervirano mjesto okomitog teksta 2">
            <a:extLst>
              <a:ext uri="{FF2B5EF4-FFF2-40B4-BE49-F238E27FC236}">
                <a16:creationId xmlns:a16="http://schemas.microsoft.com/office/drawing/2014/main" id="{53400FFC-D871-8378-36BE-D62B637B265D}"/>
              </a:ext>
            </a:extLst>
          </p:cNvPr>
          <p:cNvSpPr>
            <a:spLocks noGrp="1"/>
          </p:cNvSpPr>
          <p:nvPr>
            <p:ph type="body" orient="vert" idx="1"/>
          </p:nvPr>
        </p:nvSpPr>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GB"/>
          </a:p>
        </p:txBody>
      </p:sp>
      <p:sp>
        <p:nvSpPr>
          <p:cNvPr id="4" name="Rezervirano mjesto datuma 3">
            <a:extLst>
              <a:ext uri="{FF2B5EF4-FFF2-40B4-BE49-F238E27FC236}">
                <a16:creationId xmlns:a16="http://schemas.microsoft.com/office/drawing/2014/main" id="{0E56E2F7-DE9A-28EA-6A8A-F48AF04A1340}"/>
              </a:ext>
            </a:extLst>
          </p:cNvPr>
          <p:cNvSpPr>
            <a:spLocks noGrp="1"/>
          </p:cNvSpPr>
          <p:nvPr>
            <p:ph type="dt" sz="half" idx="10"/>
          </p:nvPr>
        </p:nvSpPr>
        <p:spPr/>
        <p:txBody>
          <a:bodyPr/>
          <a:lstStyle/>
          <a:p>
            <a:fld id="{79FCAB69-DF52-4AAE-9E6F-DE89E4A8D063}" type="datetimeFigureOut">
              <a:rPr lang="en-GB" smtClean="0"/>
              <a:t>17/10/2024</a:t>
            </a:fld>
            <a:endParaRPr lang="en-GB"/>
          </a:p>
        </p:txBody>
      </p:sp>
      <p:sp>
        <p:nvSpPr>
          <p:cNvPr id="5" name="Rezervirano mjesto podnožja 4">
            <a:extLst>
              <a:ext uri="{FF2B5EF4-FFF2-40B4-BE49-F238E27FC236}">
                <a16:creationId xmlns:a16="http://schemas.microsoft.com/office/drawing/2014/main" id="{4EF21D2B-0AF3-B7CB-F925-6B9B9874EF4D}"/>
              </a:ext>
            </a:extLst>
          </p:cNvPr>
          <p:cNvSpPr>
            <a:spLocks noGrp="1"/>
          </p:cNvSpPr>
          <p:nvPr>
            <p:ph type="ftr" sz="quarter" idx="11"/>
          </p:nvPr>
        </p:nvSpPr>
        <p:spPr/>
        <p:txBody>
          <a:bodyPr/>
          <a:lstStyle/>
          <a:p>
            <a:endParaRPr lang="en-GB"/>
          </a:p>
        </p:txBody>
      </p:sp>
      <p:sp>
        <p:nvSpPr>
          <p:cNvPr id="6" name="Rezervirano mjesto broja slajda 5">
            <a:extLst>
              <a:ext uri="{FF2B5EF4-FFF2-40B4-BE49-F238E27FC236}">
                <a16:creationId xmlns:a16="http://schemas.microsoft.com/office/drawing/2014/main" id="{7DD7786B-F24D-6C01-308D-76BAC682B1E8}"/>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63109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Okomiti naslov 1">
            <a:extLst>
              <a:ext uri="{FF2B5EF4-FFF2-40B4-BE49-F238E27FC236}">
                <a16:creationId xmlns:a16="http://schemas.microsoft.com/office/drawing/2014/main" id="{FAFF38A7-81F6-6E6B-0F97-97AE2C2CFF3F}"/>
              </a:ext>
            </a:extLst>
          </p:cNvPr>
          <p:cNvSpPr>
            <a:spLocks noGrp="1"/>
          </p:cNvSpPr>
          <p:nvPr>
            <p:ph type="title" orient="vert"/>
          </p:nvPr>
        </p:nvSpPr>
        <p:spPr>
          <a:xfrm>
            <a:off x="8724900" y="365125"/>
            <a:ext cx="2628900" cy="5811838"/>
          </a:xfrm>
        </p:spPr>
        <p:txBody>
          <a:bodyPr vert="eaVert"/>
          <a:lstStyle/>
          <a:p>
            <a:r>
              <a:rPr lang="hr-HR"/>
              <a:t>Kliknite da biste uredili stil naslova matrice</a:t>
            </a:r>
            <a:endParaRPr lang="en-GB"/>
          </a:p>
        </p:txBody>
      </p:sp>
      <p:sp>
        <p:nvSpPr>
          <p:cNvPr id="3" name="Rezervirano mjesto okomitog teksta 2">
            <a:extLst>
              <a:ext uri="{FF2B5EF4-FFF2-40B4-BE49-F238E27FC236}">
                <a16:creationId xmlns:a16="http://schemas.microsoft.com/office/drawing/2014/main" id="{89410D31-AA08-C603-DC59-574E9D75D3C9}"/>
              </a:ext>
            </a:extLst>
          </p:cNvPr>
          <p:cNvSpPr>
            <a:spLocks noGrp="1"/>
          </p:cNvSpPr>
          <p:nvPr>
            <p:ph type="body" orient="vert" idx="1"/>
          </p:nvPr>
        </p:nvSpPr>
        <p:spPr>
          <a:xfrm>
            <a:off x="838200" y="365125"/>
            <a:ext cx="7734300" cy="5811838"/>
          </a:xfrm>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GB"/>
          </a:p>
        </p:txBody>
      </p:sp>
      <p:sp>
        <p:nvSpPr>
          <p:cNvPr id="4" name="Rezervirano mjesto datuma 3">
            <a:extLst>
              <a:ext uri="{FF2B5EF4-FFF2-40B4-BE49-F238E27FC236}">
                <a16:creationId xmlns:a16="http://schemas.microsoft.com/office/drawing/2014/main" id="{9623ACEE-5C33-C639-B293-01F481B86833}"/>
              </a:ext>
            </a:extLst>
          </p:cNvPr>
          <p:cNvSpPr>
            <a:spLocks noGrp="1"/>
          </p:cNvSpPr>
          <p:nvPr>
            <p:ph type="dt" sz="half" idx="10"/>
          </p:nvPr>
        </p:nvSpPr>
        <p:spPr/>
        <p:txBody>
          <a:bodyPr/>
          <a:lstStyle/>
          <a:p>
            <a:fld id="{79FCAB69-DF52-4AAE-9E6F-DE89E4A8D063}" type="datetimeFigureOut">
              <a:rPr lang="en-GB" smtClean="0"/>
              <a:t>17/10/2024</a:t>
            </a:fld>
            <a:endParaRPr lang="en-GB"/>
          </a:p>
        </p:txBody>
      </p:sp>
      <p:sp>
        <p:nvSpPr>
          <p:cNvPr id="5" name="Rezervirano mjesto podnožja 4">
            <a:extLst>
              <a:ext uri="{FF2B5EF4-FFF2-40B4-BE49-F238E27FC236}">
                <a16:creationId xmlns:a16="http://schemas.microsoft.com/office/drawing/2014/main" id="{11453876-9733-F6D8-3843-4E16C93D0364}"/>
              </a:ext>
            </a:extLst>
          </p:cNvPr>
          <p:cNvSpPr>
            <a:spLocks noGrp="1"/>
          </p:cNvSpPr>
          <p:nvPr>
            <p:ph type="ftr" sz="quarter" idx="11"/>
          </p:nvPr>
        </p:nvSpPr>
        <p:spPr/>
        <p:txBody>
          <a:bodyPr/>
          <a:lstStyle/>
          <a:p>
            <a:endParaRPr lang="en-GB"/>
          </a:p>
        </p:txBody>
      </p:sp>
      <p:sp>
        <p:nvSpPr>
          <p:cNvPr id="6" name="Rezervirano mjesto broja slajda 5">
            <a:extLst>
              <a:ext uri="{FF2B5EF4-FFF2-40B4-BE49-F238E27FC236}">
                <a16:creationId xmlns:a16="http://schemas.microsoft.com/office/drawing/2014/main" id="{29CC1721-A00E-1136-CAF7-7EADC73E0107}"/>
              </a:ext>
            </a:extLst>
          </p:cNvPr>
          <p:cNvSpPr>
            <a:spLocks noGrp="1"/>
          </p:cNvSpPr>
          <p:nvPr>
            <p:ph type="sldNum" sz="quarter" idx="12"/>
          </p:nvPr>
        </p:nvSpPr>
        <p:spPr/>
        <p:txBody>
          <a:bodyPr/>
          <a:lstStyle/>
          <a:p>
            <a:fld id="{E989CD5A-8C42-496D-9D90-54529FEE1167}" type="slidenum">
              <a:rPr lang="en-GB" smtClean="0"/>
              <a:t>‹#›</a:t>
            </a:fld>
            <a:endParaRPr lang="en-GB"/>
          </a:p>
        </p:txBody>
      </p:sp>
    </p:spTree>
    <p:extLst>
      <p:ext uri="{BB962C8B-B14F-4D97-AF65-F5344CB8AC3E}">
        <p14:creationId xmlns:p14="http://schemas.microsoft.com/office/powerpoint/2010/main" val="3965100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9E84CA7-DAEF-C9DE-969E-C74EE2D3BEDB}"/>
              </a:ext>
            </a:extLst>
          </p:cNvPr>
          <p:cNvSpPr>
            <a:spLocks noGrp="1"/>
          </p:cNvSpPr>
          <p:nvPr>
            <p:ph type="ctrTitle" hasCustomPrompt="1"/>
          </p:nvPr>
        </p:nvSpPr>
        <p:spPr>
          <a:xfrm>
            <a:off x="1524000" y="1605440"/>
            <a:ext cx="9144000" cy="1574629"/>
          </a:xfrm>
          <a:ln>
            <a:noFill/>
          </a:ln>
        </p:spPr>
        <p:txBody>
          <a:bodyPr anchor="b">
            <a:normAutofit/>
          </a:bodyPr>
          <a:lstStyle>
            <a:lvl1pPr algn="ctr">
              <a:defRPr sz="3600" b="1">
                <a:solidFill>
                  <a:srgbClr val="FF8521"/>
                </a:solidFill>
              </a:defRPr>
            </a:lvl1pPr>
          </a:lstStyle>
          <a:p>
            <a:r>
              <a:rPr lang="hr-HR" noProof="0" dirty="0"/>
              <a:t>Title</a:t>
            </a:r>
            <a:endParaRPr lang="en-GB" noProof="0" dirty="0"/>
          </a:p>
        </p:txBody>
      </p:sp>
      <p:sp>
        <p:nvSpPr>
          <p:cNvPr id="3" name="Podnaslov 2">
            <a:extLst>
              <a:ext uri="{FF2B5EF4-FFF2-40B4-BE49-F238E27FC236}">
                <a16:creationId xmlns:a16="http://schemas.microsoft.com/office/drawing/2014/main" id="{0B5121BC-A140-C25A-2DB0-47424DFF9B7C}"/>
              </a:ext>
            </a:extLst>
          </p:cNvPr>
          <p:cNvSpPr>
            <a:spLocks noGrp="1"/>
          </p:cNvSpPr>
          <p:nvPr>
            <p:ph type="subTitle" idx="1" hasCustomPrompt="1"/>
          </p:nvPr>
        </p:nvSpPr>
        <p:spPr>
          <a:xfrm>
            <a:off x="1524000" y="3429000"/>
            <a:ext cx="9144000" cy="956569"/>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Subtitle</a:t>
            </a:r>
            <a:endParaRPr lang="hr-HR" noProof="0" dirty="0"/>
          </a:p>
          <a:p>
            <a:endParaRPr lang="hr-HR" noProof="0" dirty="0"/>
          </a:p>
          <a:p>
            <a:endParaRPr lang="hr-HR" noProof="0" dirty="0"/>
          </a:p>
          <a:p>
            <a:endParaRPr lang="hr-HR" noProof="0" dirty="0"/>
          </a:p>
          <a:p>
            <a:endParaRPr lang="hr-HR" noProof="0" dirty="0"/>
          </a:p>
          <a:p>
            <a:endParaRPr lang="hr-HR" noProof="0" dirty="0"/>
          </a:p>
        </p:txBody>
      </p:sp>
      <p:pic>
        <p:nvPicPr>
          <p:cNvPr id="10" name="Slika 9">
            <a:extLst>
              <a:ext uri="{FF2B5EF4-FFF2-40B4-BE49-F238E27FC236}">
                <a16:creationId xmlns:a16="http://schemas.microsoft.com/office/drawing/2014/main" id="{75F53AAC-15CE-413C-579B-B1219B5593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938"/>
            <a:ext cx="1930293" cy="1073468"/>
          </a:xfrm>
          <a:prstGeom prst="rect">
            <a:avLst/>
          </a:prstGeom>
        </p:spPr>
      </p:pic>
      <p:pic>
        <p:nvPicPr>
          <p:cNvPr id="12" name="Slika 11">
            <a:extLst>
              <a:ext uri="{FF2B5EF4-FFF2-40B4-BE49-F238E27FC236}">
                <a16:creationId xmlns:a16="http://schemas.microsoft.com/office/drawing/2014/main" id="{69CAAC84-DF2F-19B5-D1B5-FEC3B156EB2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12697"/>
            <a:ext cx="3552244" cy="745304"/>
          </a:xfrm>
          <a:prstGeom prst="rect">
            <a:avLst/>
          </a:prstGeom>
        </p:spPr>
      </p:pic>
      <p:sp>
        <p:nvSpPr>
          <p:cNvPr id="13" name="Pravokutnik 12">
            <a:extLst>
              <a:ext uri="{FF2B5EF4-FFF2-40B4-BE49-F238E27FC236}">
                <a16:creationId xmlns:a16="http://schemas.microsoft.com/office/drawing/2014/main" id="{C86DD161-EBE7-287A-A925-3CCB83F53FA4}"/>
              </a:ext>
            </a:extLst>
          </p:cNvPr>
          <p:cNvSpPr/>
          <p:nvPr userDrawn="1"/>
        </p:nvSpPr>
        <p:spPr>
          <a:xfrm>
            <a:off x="1944210" y="8939"/>
            <a:ext cx="10247790" cy="1073468"/>
          </a:xfrm>
          <a:prstGeom prst="rect">
            <a:avLst/>
          </a:prstGeom>
          <a:solidFill>
            <a:srgbClr val="95D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56418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F679A73-550B-7379-FAD0-4148DC62F2E4}"/>
              </a:ext>
            </a:extLst>
          </p:cNvPr>
          <p:cNvSpPr>
            <a:spLocks noGrp="1"/>
          </p:cNvSpPr>
          <p:nvPr>
            <p:ph type="title"/>
          </p:nvPr>
        </p:nvSpPr>
        <p:spPr>
          <a:xfrm>
            <a:off x="1676400" y="-1"/>
            <a:ext cx="10515600" cy="941033"/>
          </a:xfrm>
          <a:prstGeom prst="rect">
            <a:avLst/>
          </a:prstGeom>
        </p:spPr>
        <p:txBody>
          <a:bodyPr/>
          <a:lstStyle/>
          <a:p>
            <a:r>
              <a:rPr lang="hr-HR"/>
              <a:t>Kliknite da biste uredili stil naslova matrice</a:t>
            </a:r>
            <a:endParaRPr lang="en-GB"/>
          </a:p>
        </p:txBody>
      </p:sp>
      <p:sp>
        <p:nvSpPr>
          <p:cNvPr id="3" name="Rezervirano mjesto sadržaja 2">
            <a:extLst>
              <a:ext uri="{FF2B5EF4-FFF2-40B4-BE49-F238E27FC236}">
                <a16:creationId xmlns:a16="http://schemas.microsoft.com/office/drawing/2014/main" id="{1B1BB927-3617-5B60-5697-6513843D1DBD}"/>
              </a:ext>
            </a:extLst>
          </p:cNvPr>
          <p:cNvSpPr>
            <a:spLocks noGrp="1"/>
          </p:cNvSpPr>
          <p:nvPr>
            <p:ph sz="half" idx="1"/>
          </p:nvPr>
        </p:nvSpPr>
        <p:spPr>
          <a:xfrm>
            <a:off x="838200" y="1825625"/>
            <a:ext cx="5181600" cy="435133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GB"/>
          </a:p>
        </p:txBody>
      </p:sp>
      <p:sp>
        <p:nvSpPr>
          <p:cNvPr id="4" name="Rezervirano mjesto sadržaja 3">
            <a:extLst>
              <a:ext uri="{FF2B5EF4-FFF2-40B4-BE49-F238E27FC236}">
                <a16:creationId xmlns:a16="http://schemas.microsoft.com/office/drawing/2014/main" id="{305C880C-D302-37CA-ABF3-8CBD8A932543}"/>
              </a:ext>
            </a:extLst>
          </p:cNvPr>
          <p:cNvSpPr>
            <a:spLocks noGrp="1"/>
          </p:cNvSpPr>
          <p:nvPr>
            <p:ph sz="half" idx="2"/>
          </p:nvPr>
        </p:nvSpPr>
        <p:spPr>
          <a:xfrm>
            <a:off x="6172200" y="1825625"/>
            <a:ext cx="5181600" cy="435133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GB"/>
          </a:p>
        </p:txBody>
      </p:sp>
      <p:sp>
        <p:nvSpPr>
          <p:cNvPr id="5" name="Rezervirano mjesto datuma 4">
            <a:extLst>
              <a:ext uri="{FF2B5EF4-FFF2-40B4-BE49-F238E27FC236}">
                <a16:creationId xmlns:a16="http://schemas.microsoft.com/office/drawing/2014/main" id="{011070F8-6FE7-C1DC-EC4A-3A43B62D18D6}"/>
              </a:ext>
            </a:extLst>
          </p:cNvPr>
          <p:cNvSpPr>
            <a:spLocks noGrp="1"/>
          </p:cNvSpPr>
          <p:nvPr>
            <p:ph type="dt" sz="half" idx="10"/>
          </p:nvPr>
        </p:nvSpPr>
        <p:spPr>
          <a:xfrm>
            <a:off x="838200" y="6356350"/>
            <a:ext cx="2743200" cy="365125"/>
          </a:xfrm>
          <a:prstGeom prst="rect">
            <a:avLst/>
          </a:prstGeom>
        </p:spPr>
        <p:txBody>
          <a:bodyPr/>
          <a:lstStyle/>
          <a:p>
            <a:fld id="{3781A8D3-480E-455A-96A2-49E487617CF8}" type="datetimeFigureOut">
              <a:rPr lang="en-GB" smtClean="0"/>
              <a:t>17/10/2024</a:t>
            </a:fld>
            <a:endParaRPr lang="en-GB"/>
          </a:p>
        </p:txBody>
      </p:sp>
      <p:sp>
        <p:nvSpPr>
          <p:cNvPr id="6" name="Rezervirano mjesto podnožja 5">
            <a:extLst>
              <a:ext uri="{FF2B5EF4-FFF2-40B4-BE49-F238E27FC236}">
                <a16:creationId xmlns:a16="http://schemas.microsoft.com/office/drawing/2014/main" id="{8E8F2614-8EBB-5136-C8D0-34C3FEDC5377}"/>
              </a:ext>
            </a:extLst>
          </p:cNvPr>
          <p:cNvSpPr>
            <a:spLocks noGrp="1"/>
          </p:cNvSpPr>
          <p:nvPr>
            <p:ph type="ftr" sz="quarter" idx="11"/>
          </p:nvPr>
        </p:nvSpPr>
        <p:spPr>
          <a:xfrm>
            <a:off x="0" y="6492875"/>
            <a:ext cx="12192000" cy="365125"/>
          </a:xfrm>
          <a:prstGeom prst="rect">
            <a:avLst/>
          </a:prstGeom>
        </p:spPr>
        <p:txBody>
          <a:bodyPr/>
          <a:lstStyle/>
          <a:p>
            <a:endParaRPr lang="en-GB"/>
          </a:p>
        </p:txBody>
      </p:sp>
      <p:sp>
        <p:nvSpPr>
          <p:cNvPr id="7" name="Rezervirano mjesto broja slajda 6">
            <a:extLst>
              <a:ext uri="{FF2B5EF4-FFF2-40B4-BE49-F238E27FC236}">
                <a16:creationId xmlns:a16="http://schemas.microsoft.com/office/drawing/2014/main" id="{28B0C7C6-5D5C-D3C4-3501-301CF12C2545}"/>
              </a:ext>
            </a:extLst>
          </p:cNvPr>
          <p:cNvSpPr>
            <a:spLocks noGrp="1"/>
          </p:cNvSpPr>
          <p:nvPr>
            <p:ph type="sldNum" sz="quarter" idx="12"/>
          </p:nvPr>
        </p:nvSpPr>
        <p:spPr>
          <a:xfrm>
            <a:off x="8610600" y="6356350"/>
            <a:ext cx="2743200" cy="365125"/>
          </a:xfrm>
          <a:prstGeom prst="rect">
            <a:avLst/>
          </a:prstGeom>
        </p:spPr>
        <p:txBody>
          <a:bodyPr/>
          <a:lstStyle/>
          <a:p>
            <a:fld id="{D63D48E3-8425-4E0C-AA78-8EC5147F8CDE}" type="slidenum">
              <a:rPr lang="en-GB" smtClean="0"/>
              <a:t>‹#›</a:t>
            </a:fld>
            <a:endParaRPr lang="en-GB"/>
          </a:p>
        </p:txBody>
      </p:sp>
    </p:spTree>
    <p:extLst>
      <p:ext uri="{BB962C8B-B14F-4D97-AF65-F5344CB8AC3E}">
        <p14:creationId xmlns:p14="http://schemas.microsoft.com/office/powerpoint/2010/main" val="1363467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naslova 1">
            <a:extLst>
              <a:ext uri="{FF2B5EF4-FFF2-40B4-BE49-F238E27FC236}">
                <a16:creationId xmlns:a16="http://schemas.microsoft.com/office/drawing/2014/main" id="{C066DEEA-6554-64C6-8BEE-C32319A0EF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r-HR"/>
              <a:t>Kliknite da biste uredili stil naslova matrice</a:t>
            </a:r>
            <a:endParaRPr lang="en-GB"/>
          </a:p>
        </p:txBody>
      </p:sp>
      <p:sp>
        <p:nvSpPr>
          <p:cNvPr id="3" name="Rezervirano mjesto teksta 2">
            <a:extLst>
              <a:ext uri="{FF2B5EF4-FFF2-40B4-BE49-F238E27FC236}">
                <a16:creationId xmlns:a16="http://schemas.microsoft.com/office/drawing/2014/main" id="{B0E159AF-A2A0-AA02-0AF5-A16E496AF9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GB"/>
          </a:p>
        </p:txBody>
      </p:sp>
      <p:sp>
        <p:nvSpPr>
          <p:cNvPr id="4" name="Rezervirano mjesto datuma 3">
            <a:extLst>
              <a:ext uri="{FF2B5EF4-FFF2-40B4-BE49-F238E27FC236}">
                <a16:creationId xmlns:a16="http://schemas.microsoft.com/office/drawing/2014/main" id="{55A21A74-78F4-6EAE-EDA7-1F325FCBDB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FCAB69-DF52-4AAE-9E6F-DE89E4A8D063}" type="datetimeFigureOut">
              <a:rPr lang="en-GB" smtClean="0"/>
              <a:t>17/10/2024</a:t>
            </a:fld>
            <a:endParaRPr lang="en-GB"/>
          </a:p>
        </p:txBody>
      </p:sp>
      <p:sp>
        <p:nvSpPr>
          <p:cNvPr id="5" name="Rezervirano mjesto podnožja 4">
            <a:extLst>
              <a:ext uri="{FF2B5EF4-FFF2-40B4-BE49-F238E27FC236}">
                <a16:creationId xmlns:a16="http://schemas.microsoft.com/office/drawing/2014/main" id="{B48CCB2C-A3D6-E9DD-A724-80DA4F4A4F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Rezervirano mjesto broja slajda 5">
            <a:extLst>
              <a:ext uri="{FF2B5EF4-FFF2-40B4-BE49-F238E27FC236}">
                <a16:creationId xmlns:a16="http://schemas.microsoft.com/office/drawing/2014/main" id="{782100CA-0253-8F69-24F6-5B533A7EED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89CD5A-8C42-496D-9D90-54529FEE1167}" type="slidenum">
              <a:rPr lang="en-GB" smtClean="0"/>
              <a:t>‹#›</a:t>
            </a:fld>
            <a:endParaRPr lang="en-GB"/>
          </a:p>
        </p:txBody>
      </p:sp>
    </p:spTree>
    <p:extLst>
      <p:ext uri="{BB962C8B-B14F-4D97-AF65-F5344CB8AC3E}">
        <p14:creationId xmlns:p14="http://schemas.microsoft.com/office/powerpoint/2010/main" val="178299514"/>
      </p:ext>
    </p:extLst>
  </p:cSld>
  <p:clrMap bg1="lt1" tx1="dk1" bg2="lt2" tx2="dk2" accent1="accent1" accent2="accent2" accent3="accent3" accent4="accent4" accent5="accent5" accent6="accent6" hlink="hlink" folHlink="folHlink"/>
  <p:sldLayoutIdLst>
    <p:sldLayoutId id="2147483661" r:id="rId1"/>
    <p:sldLayoutId id="2147483650" r:id="rId2"/>
    <p:sldLayoutId id="2147483651" r:id="rId3"/>
    <p:sldLayoutId id="2147483652" r:id="rId4"/>
    <p:sldLayoutId id="2147483653" r:id="rId5"/>
    <p:sldLayoutId id="2147483654" r:id="rId6"/>
    <p:sldLayoutId id="2147483666"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naslova 1">
            <a:extLst>
              <a:ext uri="{FF2B5EF4-FFF2-40B4-BE49-F238E27FC236}">
                <a16:creationId xmlns:a16="http://schemas.microsoft.com/office/drawing/2014/main" id="{0614BE4B-82D8-F839-51CC-271F4FD427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r-HR"/>
              <a:t>Kliknite da biste uredili stil naslova matrice</a:t>
            </a:r>
            <a:endParaRPr lang="en-GB"/>
          </a:p>
        </p:txBody>
      </p:sp>
      <p:sp>
        <p:nvSpPr>
          <p:cNvPr id="3" name="Rezervirano mjesto teksta 2">
            <a:extLst>
              <a:ext uri="{FF2B5EF4-FFF2-40B4-BE49-F238E27FC236}">
                <a16:creationId xmlns:a16="http://schemas.microsoft.com/office/drawing/2014/main" id="{6ECF1328-2E3D-22C4-5233-8402B11978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GB"/>
          </a:p>
        </p:txBody>
      </p:sp>
      <p:sp>
        <p:nvSpPr>
          <p:cNvPr id="4" name="Rezervirano mjesto datuma 3">
            <a:extLst>
              <a:ext uri="{FF2B5EF4-FFF2-40B4-BE49-F238E27FC236}">
                <a16:creationId xmlns:a16="http://schemas.microsoft.com/office/drawing/2014/main" id="{79BDAED4-1A99-9787-0827-4E67480BAC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41A605-9D14-4DCC-8EE6-D0C8E9DD0A72}" type="datetimeFigureOut">
              <a:rPr lang="en-GB" smtClean="0"/>
              <a:t>17/10/2024</a:t>
            </a:fld>
            <a:endParaRPr lang="en-GB"/>
          </a:p>
        </p:txBody>
      </p:sp>
      <p:sp>
        <p:nvSpPr>
          <p:cNvPr id="5" name="Rezervirano mjesto podnožja 4">
            <a:extLst>
              <a:ext uri="{FF2B5EF4-FFF2-40B4-BE49-F238E27FC236}">
                <a16:creationId xmlns:a16="http://schemas.microsoft.com/office/drawing/2014/main" id="{D87D3A94-D7BE-A9AC-7FC2-4B7014B4E8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Rezervirano mjesto broja slajda 5">
            <a:extLst>
              <a:ext uri="{FF2B5EF4-FFF2-40B4-BE49-F238E27FC236}">
                <a16:creationId xmlns:a16="http://schemas.microsoft.com/office/drawing/2014/main" id="{41B7BFFE-733B-F782-6B34-FE3506C462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ED428A-C76A-46E4-AE78-910BFA29E176}" type="slidenum">
              <a:rPr lang="en-GB" smtClean="0"/>
              <a:t>‹#›</a:t>
            </a:fld>
            <a:endParaRPr lang="en-GB"/>
          </a:p>
        </p:txBody>
      </p:sp>
    </p:spTree>
    <p:extLst>
      <p:ext uri="{BB962C8B-B14F-4D97-AF65-F5344CB8AC3E}">
        <p14:creationId xmlns:p14="http://schemas.microsoft.com/office/powerpoint/2010/main" val="3716930549"/>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zervirano mjesto teksta 2">
            <a:extLst>
              <a:ext uri="{FF2B5EF4-FFF2-40B4-BE49-F238E27FC236}">
                <a16:creationId xmlns:a16="http://schemas.microsoft.com/office/drawing/2014/main" id="{94B02EC1-AA9B-A5BB-98DE-14E7DF1AEE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r-HR" dirty="0"/>
              <a:t>Kliknite da biste uredili matrice</a:t>
            </a:r>
          </a:p>
          <a:p>
            <a:pPr lvl="1"/>
            <a:r>
              <a:rPr lang="hr-HR" dirty="0"/>
              <a:t>Druga razina</a:t>
            </a:r>
          </a:p>
        </p:txBody>
      </p:sp>
      <p:sp>
        <p:nvSpPr>
          <p:cNvPr id="7" name="Pravokutnik 6">
            <a:extLst>
              <a:ext uri="{FF2B5EF4-FFF2-40B4-BE49-F238E27FC236}">
                <a16:creationId xmlns:a16="http://schemas.microsoft.com/office/drawing/2014/main" id="{2ACFD311-22C7-BDAA-66E3-F468A49C53B7}"/>
              </a:ext>
            </a:extLst>
          </p:cNvPr>
          <p:cNvSpPr/>
          <p:nvPr userDrawn="1"/>
        </p:nvSpPr>
        <p:spPr>
          <a:xfrm>
            <a:off x="1944210" y="0"/>
            <a:ext cx="10247790" cy="1083076"/>
          </a:xfrm>
          <a:prstGeom prst="rect">
            <a:avLst/>
          </a:prstGeom>
          <a:solidFill>
            <a:srgbClr val="95D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Slika 7">
            <a:extLst>
              <a:ext uri="{FF2B5EF4-FFF2-40B4-BE49-F238E27FC236}">
                <a16:creationId xmlns:a16="http://schemas.microsoft.com/office/drawing/2014/main" id="{D3990673-8AE7-E05C-E545-24FC42AB999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8938"/>
            <a:ext cx="1930293" cy="1073468"/>
          </a:xfrm>
          <a:prstGeom prst="rect">
            <a:avLst/>
          </a:prstGeom>
        </p:spPr>
      </p:pic>
      <p:sp>
        <p:nvSpPr>
          <p:cNvPr id="9" name="Pravokutnik 8">
            <a:extLst>
              <a:ext uri="{FF2B5EF4-FFF2-40B4-BE49-F238E27FC236}">
                <a16:creationId xmlns:a16="http://schemas.microsoft.com/office/drawing/2014/main" id="{48AC7499-0A99-40EC-16BC-4CD7E5371250}"/>
              </a:ext>
            </a:extLst>
          </p:cNvPr>
          <p:cNvSpPr/>
          <p:nvPr userDrawn="1"/>
        </p:nvSpPr>
        <p:spPr>
          <a:xfrm rot="5400000">
            <a:off x="-98934" y="6028817"/>
            <a:ext cx="562992" cy="365125"/>
          </a:xfrm>
          <a:prstGeom prst="rect">
            <a:avLst/>
          </a:prstGeom>
          <a:solidFill>
            <a:srgbClr val="95D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95D600"/>
              </a:solidFill>
            </a:endParaRPr>
          </a:p>
        </p:txBody>
      </p:sp>
      <p:sp>
        <p:nvSpPr>
          <p:cNvPr id="10" name="Pravokutnik 9">
            <a:extLst>
              <a:ext uri="{FF2B5EF4-FFF2-40B4-BE49-F238E27FC236}">
                <a16:creationId xmlns:a16="http://schemas.microsoft.com/office/drawing/2014/main" id="{C42B7FB8-CF2D-A1F6-4E76-73C1FC2A868E}"/>
              </a:ext>
            </a:extLst>
          </p:cNvPr>
          <p:cNvSpPr/>
          <p:nvPr userDrawn="1"/>
        </p:nvSpPr>
        <p:spPr>
          <a:xfrm rot="5400000">
            <a:off x="-98936" y="5465823"/>
            <a:ext cx="562992" cy="365125"/>
          </a:xfrm>
          <a:prstGeom prst="rect">
            <a:avLst/>
          </a:prstGeom>
          <a:solidFill>
            <a:srgbClr val="E1E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ravokutnik 10">
            <a:extLst>
              <a:ext uri="{FF2B5EF4-FFF2-40B4-BE49-F238E27FC236}">
                <a16:creationId xmlns:a16="http://schemas.microsoft.com/office/drawing/2014/main" id="{3FF46964-3CB1-9F30-7F50-EE212036DA6E}"/>
              </a:ext>
            </a:extLst>
          </p:cNvPr>
          <p:cNvSpPr/>
          <p:nvPr userDrawn="1"/>
        </p:nvSpPr>
        <p:spPr>
          <a:xfrm>
            <a:off x="0" y="6492875"/>
            <a:ext cx="12192000" cy="365125"/>
          </a:xfrm>
          <a:prstGeom prst="rect">
            <a:avLst/>
          </a:prstGeom>
          <a:solidFill>
            <a:srgbClr val="FF85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zervirano mjesto naslova 11">
            <a:extLst>
              <a:ext uri="{FF2B5EF4-FFF2-40B4-BE49-F238E27FC236}">
                <a16:creationId xmlns:a16="http://schemas.microsoft.com/office/drawing/2014/main" id="{A3598598-22D6-27AE-05D1-34489FE1921D}"/>
              </a:ext>
            </a:extLst>
          </p:cNvPr>
          <p:cNvSpPr>
            <a:spLocks noGrp="1"/>
          </p:cNvSpPr>
          <p:nvPr>
            <p:ph type="title"/>
          </p:nvPr>
        </p:nvSpPr>
        <p:spPr>
          <a:xfrm>
            <a:off x="1944210" y="1"/>
            <a:ext cx="10247790" cy="1082406"/>
          </a:xfrm>
          <a:prstGeom prst="rect">
            <a:avLst/>
          </a:prstGeom>
        </p:spPr>
        <p:txBody>
          <a:bodyPr vert="horz" lIns="91440" tIns="45720" rIns="91440" bIns="45720" rtlCol="0" anchor="ctr">
            <a:normAutofit/>
          </a:bodyPr>
          <a:lstStyle/>
          <a:p>
            <a:r>
              <a:rPr lang="hr-HR" dirty="0"/>
              <a:t>Kliknite da biste uredili stil naslova matrice</a:t>
            </a:r>
            <a:endParaRPr lang="en-GB" dirty="0"/>
          </a:p>
        </p:txBody>
      </p:sp>
    </p:spTree>
    <p:extLst>
      <p:ext uri="{BB962C8B-B14F-4D97-AF65-F5344CB8AC3E}">
        <p14:creationId xmlns:p14="http://schemas.microsoft.com/office/powerpoint/2010/main" val="1784778880"/>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36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6740706-E139-1F04-A064-0EDD90D6B69F}"/>
              </a:ext>
            </a:extLst>
          </p:cNvPr>
          <p:cNvSpPr>
            <a:spLocks noGrp="1"/>
          </p:cNvSpPr>
          <p:nvPr>
            <p:ph type="ctrTitle"/>
          </p:nvPr>
        </p:nvSpPr>
        <p:spPr/>
        <p:txBody>
          <a:bodyPr/>
          <a:lstStyle/>
          <a:p>
            <a:r>
              <a:rPr lang="hu-HU" sz="3600" dirty="0"/>
              <a:t>CAPTIVATE project: </a:t>
            </a:r>
            <a:br>
              <a:rPr lang="hu-HU" sz="3600" dirty="0"/>
            </a:br>
            <a:br>
              <a:rPr lang="hu-HU" sz="3600" dirty="0"/>
            </a:br>
            <a:r>
              <a:rPr lang="hu-HU" sz="3600" dirty="0"/>
              <a:t>policy </a:t>
            </a:r>
            <a:r>
              <a:rPr lang="hu-HU" sz="3600" dirty="0" err="1"/>
              <a:t>recommendations</a:t>
            </a:r>
            <a:endParaRPr lang="en-GB" dirty="0"/>
          </a:p>
        </p:txBody>
      </p:sp>
      <p:sp>
        <p:nvSpPr>
          <p:cNvPr id="3" name="Podnaslov 2">
            <a:extLst>
              <a:ext uri="{FF2B5EF4-FFF2-40B4-BE49-F238E27FC236}">
                <a16:creationId xmlns:a16="http://schemas.microsoft.com/office/drawing/2014/main" id="{F6D621D3-3C26-AAAD-CB0D-2772EB39487C}"/>
              </a:ext>
            </a:extLst>
          </p:cNvPr>
          <p:cNvSpPr>
            <a:spLocks noGrp="1"/>
          </p:cNvSpPr>
          <p:nvPr>
            <p:ph type="subTitle" idx="1"/>
          </p:nvPr>
        </p:nvSpPr>
        <p:spPr>
          <a:xfrm>
            <a:off x="1524000" y="3720210"/>
            <a:ext cx="9144000" cy="956569"/>
          </a:xfrm>
        </p:spPr>
        <p:txBody>
          <a:bodyPr>
            <a:normAutofit fontScale="85000" lnSpcReduction="20000"/>
          </a:bodyPr>
          <a:lstStyle/>
          <a:p>
            <a:r>
              <a:rPr lang="hu-HU" dirty="0"/>
              <a:t>Mihály Csótó</a:t>
            </a:r>
          </a:p>
          <a:p>
            <a:endParaRPr lang="hu-HU" dirty="0"/>
          </a:p>
          <a:p>
            <a:r>
              <a:rPr lang="hu-HU" sz="2400" dirty="0"/>
              <a:t>CAPTIVATE project </a:t>
            </a:r>
            <a:r>
              <a:rPr lang="hu-HU" sz="2400" dirty="0" err="1"/>
              <a:t>closing</a:t>
            </a:r>
            <a:r>
              <a:rPr lang="hu-HU" sz="2400" dirty="0"/>
              <a:t> online </a:t>
            </a:r>
            <a:r>
              <a:rPr lang="hu-HU" sz="2400" dirty="0" err="1"/>
              <a:t>event</a:t>
            </a:r>
            <a:r>
              <a:rPr lang="hu-HU" sz="2400" dirty="0"/>
              <a:t>, 21th </a:t>
            </a:r>
            <a:r>
              <a:rPr lang="hu-HU" sz="2400" dirty="0" err="1"/>
              <a:t>October</a:t>
            </a:r>
            <a:r>
              <a:rPr lang="hu-HU" sz="2400" dirty="0"/>
              <a:t> 2024</a:t>
            </a:r>
            <a:endParaRPr lang="en-GB" sz="2400" dirty="0"/>
          </a:p>
        </p:txBody>
      </p:sp>
      <p:sp>
        <p:nvSpPr>
          <p:cNvPr id="4" name="Téglalap 3">
            <a:extLst>
              <a:ext uri="{FF2B5EF4-FFF2-40B4-BE49-F238E27FC236}">
                <a16:creationId xmlns:a16="http://schemas.microsoft.com/office/drawing/2014/main" id="{7B20C6B7-C57C-2738-46BF-4AF8A70FD06E}"/>
              </a:ext>
            </a:extLst>
          </p:cNvPr>
          <p:cNvSpPr/>
          <p:nvPr/>
        </p:nvSpPr>
        <p:spPr>
          <a:xfrm>
            <a:off x="3297382" y="205724"/>
            <a:ext cx="6096000" cy="646331"/>
          </a:xfrm>
          <a:prstGeom prst="rect">
            <a:avLst/>
          </a:prstGeom>
        </p:spPr>
        <p:txBody>
          <a:bodyPr>
            <a:spAutoFit/>
          </a:bodyPr>
          <a:lstStyle/>
          <a:p>
            <a:pPr algn="ctr"/>
            <a:r>
              <a:rPr lang="en-GB" dirty="0">
                <a:latin typeface="Calibri Light" panose="020F0302020204030204" pitchFamily="34" charset="0"/>
                <a:cs typeface="Calibri Light" panose="020F0302020204030204" pitchFamily="34" charset="0"/>
              </a:rPr>
              <a:t>CAP Transfer of Information </a:t>
            </a:r>
            <a:br>
              <a:rPr lang="en-GB" dirty="0">
                <a:latin typeface="Calibri Light" panose="020F0302020204030204" pitchFamily="34" charset="0"/>
                <a:cs typeface="Calibri Light" panose="020F0302020204030204" pitchFamily="34" charset="0"/>
              </a:rPr>
            </a:br>
            <a:r>
              <a:rPr lang="en-GB" dirty="0">
                <a:latin typeface="Calibri Light" panose="020F0302020204030204" pitchFamily="34" charset="0"/>
                <a:cs typeface="Calibri Light" panose="020F0302020204030204" pitchFamily="34" charset="0"/>
              </a:rPr>
              <a:t>Via Assessment,  Training &amp; Extension</a:t>
            </a:r>
            <a:endParaRPr lang="en-GB" dirty="0"/>
          </a:p>
        </p:txBody>
      </p:sp>
    </p:spTree>
    <p:extLst>
      <p:ext uri="{BB962C8B-B14F-4D97-AF65-F5344CB8AC3E}">
        <p14:creationId xmlns:p14="http://schemas.microsoft.com/office/powerpoint/2010/main" val="907692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8E78518-86A3-85B0-1B1B-CD50CCB807C9}"/>
              </a:ext>
            </a:extLst>
          </p:cNvPr>
          <p:cNvSpPr>
            <a:spLocks noGrp="1"/>
          </p:cNvSpPr>
          <p:nvPr>
            <p:ph type="title"/>
          </p:nvPr>
        </p:nvSpPr>
        <p:spPr>
          <a:xfrm>
            <a:off x="1970843" y="-1"/>
            <a:ext cx="10221157" cy="941033"/>
          </a:xfrm>
        </p:spPr>
        <p:txBody>
          <a:bodyPr/>
          <a:lstStyle/>
          <a:p>
            <a:r>
              <a:rPr lang="hr-HR" dirty="0">
                <a:latin typeface="Aptos" panose="020B0004020202020204" pitchFamily="34" charset="0"/>
              </a:rPr>
              <a:t>Starting points – still relevant</a:t>
            </a:r>
            <a:endParaRPr lang="en-GB" dirty="0">
              <a:latin typeface="Aptos" panose="020B0004020202020204" pitchFamily="34" charset="0"/>
            </a:endParaRPr>
          </a:p>
        </p:txBody>
      </p:sp>
      <p:sp>
        <p:nvSpPr>
          <p:cNvPr id="3" name="Rezervirano mjesto sadržaja 2">
            <a:extLst>
              <a:ext uri="{FF2B5EF4-FFF2-40B4-BE49-F238E27FC236}">
                <a16:creationId xmlns:a16="http://schemas.microsoft.com/office/drawing/2014/main" id="{59F22AA2-9743-23FD-6E52-DD62B8DFBB89}"/>
              </a:ext>
            </a:extLst>
          </p:cNvPr>
          <p:cNvSpPr>
            <a:spLocks noGrp="1"/>
          </p:cNvSpPr>
          <p:nvPr>
            <p:ph sz="half" idx="1"/>
          </p:nvPr>
        </p:nvSpPr>
        <p:spPr>
          <a:xfrm>
            <a:off x="838200" y="1825625"/>
            <a:ext cx="10751966" cy="4351338"/>
          </a:xfrm>
        </p:spPr>
        <p:txBody>
          <a:bodyPr>
            <a:normAutofit lnSpcReduction="10000"/>
          </a:bodyPr>
          <a:lstStyle/>
          <a:p>
            <a:r>
              <a:rPr lang="en-US" sz="1800" dirty="0">
                <a:effectLst/>
                <a:latin typeface="Aptos" panose="020B0004020202020204" pitchFamily="34" charset="0"/>
                <a:ea typeface="Times New Roman" panose="02020603050405020304" pitchFamily="18" charset="0"/>
                <a:cs typeface="Times New Roman" panose="02020603050405020304" pitchFamily="18" charset="0"/>
              </a:rPr>
              <a:t>Making farmers </a:t>
            </a:r>
            <a:r>
              <a:rPr lang="en-US" sz="1800" b="1" dirty="0">
                <a:effectLst/>
                <a:latin typeface="Aptos" panose="020B0004020202020204" pitchFamily="34" charset="0"/>
                <a:ea typeface="Times New Roman" panose="02020603050405020304" pitchFamily="18" charset="0"/>
                <a:cs typeface="Times New Roman" panose="02020603050405020304" pitchFamily="18" charset="0"/>
              </a:rPr>
              <a:t>better understand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the background and motivations behind the </a:t>
            </a:r>
            <a:r>
              <a:rPr lang="en-US" sz="1800" b="1" dirty="0">
                <a:effectLst/>
                <a:latin typeface="Aptos" panose="020B0004020202020204" pitchFamily="34" charset="0"/>
                <a:ea typeface="Times New Roman" panose="02020603050405020304" pitchFamily="18" charset="0"/>
                <a:cs typeface="Times New Roman" panose="02020603050405020304" pitchFamily="18" charset="0"/>
              </a:rPr>
              <a:t>EU’s new green policies</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their aims and envisioned implementation steps</a:t>
            </a:r>
            <a:endParaRPr lang="hu-HU" sz="1800" dirty="0">
              <a:effectLst/>
              <a:latin typeface="Aptos" panose="020B0004020202020204" pitchFamily="34" charset="0"/>
              <a:ea typeface="Times New Roman" panose="02020603050405020304" pitchFamily="18" charset="0"/>
              <a:cs typeface="Times New Roman" panose="02020603050405020304" pitchFamily="18" charset="0"/>
            </a:endParaRPr>
          </a:p>
          <a:p>
            <a:pPr lvl="1"/>
            <a:r>
              <a:rPr lang="en-US" sz="1600" i="1" dirty="0">
                <a:latin typeface="Aptos" panose="020B0004020202020204" pitchFamily="34" charset="0"/>
                <a:cs typeface="Times New Roman" panose="02020603050405020304" pitchFamily="18" charset="0"/>
              </a:rPr>
              <a:t>The recent farmer protests especially brought the attention of policy makers and the wider public to the challenge of more efficient communication and sensitization, finding a balance between sustainability and the viability of farming communities</a:t>
            </a:r>
            <a:r>
              <a:rPr lang="hu-HU" sz="1600" i="1" dirty="0">
                <a:latin typeface="Aptos" panose="020B0004020202020204" pitchFamily="34" charset="0"/>
                <a:cs typeface="Times New Roman" panose="02020603050405020304" pitchFamily="18" charset="0"/>
              </a:rPr>
              <a:t>.</a:t>
            </a:r>
          </a:p>
          <a:p>
            <a:r>
              <a:rPr lang="en-US" sz="1800" dirty="0">
                <a:effectLst/>
                <a:latin typeface="Aptos" panose="020B0004020202020204" pitchFamily="34" charset="0"/>
                <a:ea typeface="Times New Roman" panose="02020603050405020304" pitchFamily="18" charset="0"/>
                <a:cs typeface="Times New Roman" panose="02020603050405020304" pitchFamily="18" charset="0"/>
              </a:rPr>
              <a:t>Highlighting the importance and advantages of developing and conducting a </a:t>
            </a:r>
            <a:r>
              <a:rPr lang="en-US" sz="1800" b="1" dirty="0">
                <a:effectLst/>
                <a:latin typeface="Aptos" panose="020B0004020202020204" pitchFamily="34" charset="0"/>
                <a:ea typeface="Times New Roman" panose="02020603050405020304" pitchFamily="18" charset="0"/>
                <a:cs typeface="Times New Roman" panose="02020603050405020304" pitchFamily="18" charset="0"/>
              </a:rPr>
              <a:t>farm assessment approach connected to the new CAP requirements</a:t>
            </a:r>
            <a:endParaRPr lang="hu-HU" sz="1800" b="1" dirty="0">
              <a:effectLst/>
              <a:latin typeface="Aptos" panose="020B0004020202020204" pitchFamily="34" charset="0"/>
              <a:ea typeface="Times New Roman" panose="02020603050405020304" pitchFamily="18" charset="0"/>
              <a:cs typeface="Times New Roman" panose="02020603050405020304" pitchFamily="18" charset="0"/>
            </a:endParaRPr>
          </a:p>
          <a:p>
            <a:pPr lvl="1"/>
            <a:r>
              <a:rPr lang="en-US" sz="1600" i="1" dirty="0">
                <a:effectLst/>
                <a:latin typeface="Aptos" panose="020B0004020202020204" pitchFamily="34" charset="0"/>
                <a:ea typeface="Times New Roman" panose="02020603050405020304" pitchFamily="18" charset="0"/>
                <a:cs typeface="Times New Roman" panose="02020603050405020304" pitchFamily="18" charset="0"/>
              </a:rPr>
              <a:t>To evaluate the current status of the farm and the impact of interventions after the introduction of new methods becomes increasingly relevant with regards to the monitoring and evaluation of the policies</a:t>
            </a:r>
            <a:r>
              <a:rPr lang="hu-HU" sz="1600" i="1" dirty="0">
                <a:effectLst/>
                <a:latin typeface="Aptos" panose="020B0004020202020204" pitchFamily="34" charset="0"/>
                <a:ea typeface="Times New Roman" panose="02020603050405020304" pitchFamily="18" charset="0"/>
                <a:cs typeface="Times New Roman" panose="02020603050405020304" pitchFamily="18" charset="0"/>
              </a:rPr>
              <a:t> – </a:t>
            </a:r>
            <a:r>
              <a:rPr lang="hu-HU" sz="1600" i="1" dirty="0" err="1">
                <a:effectLst/>
                <a:latin typeface="Aptos" panose="020B0004020202020204" pitchFamily="34" charset="0"/>
                <a:ea typeface="Times New Roman" panose="02020603050405020304" pitchFamily="18" charset="0"/>
                <a:cs typeface="Times New Roman" panose="02020603050405020304" pitchFamily="18" charset="0"/>
              </a:rPr>
              <a:t>at</a:t>
            </a:r>
            <a:r>
              <a:rPr lang="hu-HU" sz="1600" i="1" dirty="0">
                <a:effectLst/>
                <a:latin typeface="Aptos" panose="020B0004020202020204" pitchFamily="34" charset="0"/>
                <a:ea typeface="Times New Roman" panose="02020603050405020304" pitchFamily="18" charset="0"/>
                <a:cs typeface="Times New Roman" panose="02020603050405020304" pitchFamily="18" charset="0"/>
              </a:rPr>
              <a:t> </a:t>
            </a:r>
            <a:r>
              <a:rPr lang="hu-HU" sz="1600" i="1" dirty="0" err="1">
                <a:effectLst/>
                <a:latin typeface="Aptos" panose="020B0004020202020204" pitchFamily="34" charset="0"/>
                <a:ea typeface="Times New Roman" panose="02020603050405020304" pitchFamily="18" charset="0"/>
                <a:cs typeface="Times New Roman" panose="02020603050405020304" pitchFamily="18" charset="0"/>
              </a:rPr>
              <a:t>individual</a:t>
            </a:r>
            <a:r>
              <a:rPr lang="hu-HU" sz="1600" i="1" dirty="0">
                <a:effectLst/>
                <a:latin typeface="Aptos" panose="020B0004020202020204" pitchFamily="34" charset="0"/>
                <a:ea typeface="Times New Roman" panose="02020603050405020304" pitchFamily="18" charset="0"/>
                <a:cs typeface="Times New Roman" panose="02020603050405020304" pitchFamily="18" charset="0"/>
              </a:rPr>
              <a:t> farm </a:t>
            </a:r>
            <a:r>
              <a:rPr lang="hu-HU" sz="1600" i="1" dirty="0" err="1">
                <a:effectLst/>
                <a:latin typeface="Aptos" panose="020B0004020202020204" pitchFamily="34" charset="0"/>
                <a:ea typeface="Times New Roman" panose="02020603050405020304" pitchFamily="18" charset="0"/>
                <a:cs typeface="Times New Roman" panose="02020603050405020304" pitchFamily="18" charset="0"/>
              </a:rPr>
              <a:t>level</a:t>
            </a:r>
            <a:r>
              <a:rPr lang="hu-HU" sz="1600" i="1" dirty="0">
                <a:effectLst/>
                <a:latin typeface="Aptos" panose="020B0004020202020204" pitchFamily="34" charset="0"/>
                <a:ea typeface="Times New Roman" panose="02020603050405020304" pitchFamily="18" charset="0"/>
                <a:cs typeface="Times New Roman" panose="02020603050405020304" pitchFamily="18" charset="0"/>
              </a:rPr>
              <a:t>.</a:t>
            </a:r>
            <a:endParaRPr lang="hu-HU" sz="1600" dirty="0">
              <a:latin typeface="Aptos" panose="020B0004020202020204" pitchFamily="34" charset="0"/>
              <a:cs typeface="Times New Roman" panose="02020603050405020304" pitchFamily="18" charset="0"/>
            </a:endParaRPr>
          </a:p>
          <a:p>
            <a:r>
              <a:rPr lang="en-US" sz="1800" dirty="0">
                <a:effectLst/>
                <a:latin typeface="Aptos" panose="020B0004020202020204" pitchFamily="34" charset="0"/>
                <a:ea typeface="Times New Roman" panose="02020603050405020304" pitchFamily="18" charset="0"/>
                <a:cs typeface="Times New Roman" panose="02020603050405020304" pitchFamily="18" charset="0"/>
              </a:rPr>
              <a:t>The provision of a </a:t>
            </a:r>
            <a:r>
              <a:rPr lang="en-US" sz="1800" b="1" dirty="0">
                <a:effectLst/>
                <a:latin typeface="Aptos" panose="020B0004020202020204" pitchFamily="34" charset="0"/>
                <a:ea typeface="Times New Roman" panose="02020603050405020304" pitchFamily="18" charset="0"/>
                <a:cs typeface="Times New Roman" panose="02020603050405020304" pitchFamily="18" charset="0"/>
              </a:rPr>
              <a:t>knowledge sharing platform which allows access to information from both angles of finding financial support and implementing good </a:t>
            </a:r>
            <a:r>
              <a:rPr lang="en-US" sz="1800" b="1" dirty="0" err="1">
                <a:effectLst/>
                <a:latin typeface="Aptos" panose="020B0004020202020204" pitchFamily="34" charset="0"/>
                <a:ea typeface="Times New Roman" panose="02020603050405020304" pitchFamily="18" charset="0"/>
                <a:cs typeface="Times New Roman" panose="02020603050405020304" pitchFamily="18" charset="0"/>
              </a:rPr>
              <a:t>agro</a:t>
            </a:r>
            <a:r>
              <a:rPr lang="en-US" sz="1800" b="1" dirty="0">
                <a:effectLst/>
                <a:latin typeface="Aptos" panose="020B0004020202020204" pitchFamily="34" charset="0"/>
                <a:ea typeface="Times New Roman" panose="02020603050405020304" pitchFamily="18" charset="0"/>
                <a:cs typeface="Times New Roman" panose="02020603050405020304" pitchFamily="18" charset="0"/>
              </a:rPr>
              <a:t>-techniques for more sustainable farming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can greatly support their uptake, making the learning and adaptation process quicker, more logical and efficient</a:t>
            </a:r>
            <a:endParaRPr lang="hu-HU" sz="1800" dirty="0">
              <a:effectLst/>
              <a:latin typeface="Aptos" panose="020B0004020202020204" pitchFamily="34" charset="0"/>
              <a:ea typeface="Times New Roman" panose="02020603050405020304" pitchFamily="18" charset="0"/>
              <a:cs typeface="Times New Roman" panose="02020603050405020304" pitchFamily="18" charset="0"/>
            </a:endParaRPr>
          </a:p>
          <a:p>
            <a:pPr lvl="1"/>
            <a:r>
              <a:rPr lang="en-US" sz="1600" i="1" dirty="0">
                <a:effectLst/>
                <a:latin typeface="Aptos" panose="020B0004020202020204" pitchFamily="34" charset="0"/>
                <a:ea typeface="Times New Roman" panose="02020603050405020304" pitchFamily="18" charset="0"/>
                <a:cs typeface="Times New Roman" panose="02020603050405020304" pitchFamily="18" charset="0"/>
              </a:rPr>
              <a:t>It has been demonstrated that farms that are aware of the reasons behind what they do and how they accomplish it, and on the other hand are supported by adapted sources of information, advice, and financial resources, have greater opportunities and basic requirements to act sustainably on their own behalf.</a:t>
            </a:r>
            <a:endParaRPr lang="en-GB" sz="1600" dirty="0"/>
          </a:p>
        </p:txBody>
      </p:sp>
    </p:spTree>
    <p:extLst>
      <p:ext uri="{BB962C8B-B14F-4D97-AF65-F5344CB8AC3E}">
        <p14:creationId xmlns:p14="http://schemas.microsoft.com/office/powerpoint/2010/main" val="250828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8E78518-86A3-85B0-1B1B-CD50CCB807C9}"/>
              </a:ext>
            </a:extLst>
          </p:cNvPr>
          <p:cNvSpPr>
            <a:spLocks noGrp="1"/>
          </p:cNvSpPr>
          <p:nvPr>
            <p:ph type="title"/>
          </p:nvPr>
        </p:nvSpPr>
        <p:spPr>
          <a:xfrm>
            <a:off x="1970843" y="-1"/>
            <a:ext cx="10221157" cy="941033"/>
          </a:xfrm>
        </p:spPr>
        <p:txBody>
          <a:bodyPr>
            <a:normAutofit/>
          </a:bodyPr>
          <a:lstStyle/>
          <a:p>
            <a:r>
              <a:rPr lang="hu-HU" sz="2800" dirty="0">
                <a:latin typeface="Aptos" panose="020B0004020202020204" pitchFamily="34" charset="0"/>
              </a:rPr>
              <a:t>Context: </a:t>
            </a:r>
            <a:r>
              <a:rPr lang="en-US" sz="2800" dirty="0">
                <a:effectLst/>
                <a:latin typeface="Aptos" panose="020B0004020202020204" pitchFamily="34" charset="0"/>
                <a:ea typeface="Times New Roman" panose="02020603050405020304" pitchFamily="18" charset="0"/>
                <a:cs typeface="Times New Roman" panose="02020603050405020304" pitchFamily="18" charset="0"/>
              </a:rPr>
              <a:t>The Strategic Dialogue on the future of EU agriculture</a:t>
            </a:r>
            <a:endParaRPr lang="en-GB" sz="2800" dirty="0">
              <a:latin typeface="Aptos" panose="020B0004020202020204" pitchFamily="34" charset="0"/>
            </a:endParaRPr>
          </a:p>
        </p:txBody>
      </p:sp>
      <p:sp>
        <p:nvSpPr>
          <p:cNvPr id="3" name="Rezervirano mjesto sadržaja 2">
            <a:extLst>
              <a:ext uri="{FF2B5EF4-FFF2-40B4-BE49-F238E27FC236}">
                <a16:creationId xmlns:a16="http://schemas.microsoft.com/office/drawing/2014/main" id="{59F22AA2-9743-23FD-6E52-DD62B8DFBB89}"/>
              </a:ext>
            </a:extLst>
          </p:cNvPr>
          <p:cNvSpPr>
            <a:spLocks noGrp="1"/>
          </p:cNvSpPr>
          <p:nvPr>
            <p:ph sz="half" idx="1"/>
          </p:nvPr>
        </p:nvSpPr>
        <p:spPr>
          <a:xfrm>
            <a:off x="838200" y="1825625"/>
            <a:ext cx="10751966" cy="4351338"/>
          </a:xfrm>
        </p:spPr>
        <p:txBody>
          <a:bodyPr>
            <a:normAutofit/>
          </a:bodyPr>
          <a:lstStyle/>
          <a:p>
            <a:r>
              <a:rPr lang="hu-HU" sz="1600" dirty="0" err="1">
                <a:effectLst/>
                <a:latin typeface="Aptos" panose="020B0004020202020204" pitchFamily="34" charset="0"/>
                <a:ea typeface="Times New Roman" panose="02020603050405020304" pitchFamily="18" charset="0"/>
                <a:cs typeface="Times New Roman" panose="02020603050405020304" pitchFamily="18" charset="0"/>
              </a:rPr>
              <a:t>Many</a:t>
            </a:r>
            <a:r>
              <a:rPr lang="hu-HU" sz="16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600" dirty="0">
                <a:effectLst/>
                <a:latin typeface="Aptos" panose="020B0004020202020204" pitchFamily="34" charset="0"/>
                <a:ea typeface="Times New Roman" panose="02020603050405020304" pitchFamily="18" charset="0"/>
                <a:cs typeface="Times New Roman" panose="02020603050405020304" pitchFamily="18" charset="0"/>
              </a:rPr>
              <a:t>important recommendations</a:t>
            </a:r>
            <a:r>
              <a:rPr lang="hu-HU" sz="1600" dirty="0">
                <a:effectLst/>
                <a:latin typeface="Aptos" panose="020B0004020202020204" pitchFamily="34" charset="0"/>
                <a:ea typeface="Times New Roman" panose="02020603050405020304" pitchFamily="18" charset="0"/>
                <a:cs typeface="Times New Roman" panose="02020603050405020304" pitchFamily="18" charset="0"/>
              </a:rPr>
              <a:t> </a:t>
            </a:r>
            <a:r>
              <a:rPr lang="hu-HU" sz="1600" dirty="0" err="1">
                <a:effectLst/>
                <a:latin typeface="Aptos" panose="020B0004020202020204" pitchFamily="34" charset="0"/>
                <a:ea typeface="Times New Roman" panose="02020603050405020304" pitchFamily="18" charset="0"/>
                <a:cs typeface="Times New Roman" panose="02020603050405020304" pitchFamily="18" charset="0"/>
              </a:rPr>
              <a:t>from</a:t>
            </a:r>
            <a:r>
              <a:rPr lang="hu-HU" sz="1600" dirty="0">
                <a:effectLst/>
                <a:latin typeface="Aptos" panose="020B0004020202020204" pitchFamily="34" charset="0"/>
                <a:ea typeface="Times New Roman" panose="02020603050405020304" pitchFamily="18" charset="0"/>
                <a:cs typeface="Times New Roman" panose="02020603050405020304" pitchFamily="18" charset="0"/>
              </a:rPr>
              <a:t> </a:t>
            </a:r>
            <a:r>
              <a:rPr lang="hu-HU" sz="1600" dirty="0" err="1">
                <a:effectLst/>
                <a:latin typeface="Aptos" panose="020B0004020202020204" pitchFamily="34" charset="0"/>
                <a:ea typeface="Times New Roman" panose="02020603050405020304" pitchFamily="18" charset="0"/>
                <a:cs typeface="Times New Roman" panose="02020603050405020304" pitchFamily="18" charset="0"/>
              </a:rPr>
              <a:t>the</a:t>
            </a:r>
            <a:r>
              <a:rPr lang="hu-HU" sz="1600" dirty="0">
                <a:effectLst/>
                <a:latin typeface="Aptos" panose="020B0004020202020204" pitchFamily="34" charset="0"/>
                <a:ea typeface="Times New Roman" panose="02020603050405020304" pitchFamily="18" charset="0"/>
                <a:cs typeface="Times New Roman" panose="02020603050405020304" pitchFamily="18" charset="0"/>
              </a:rPr>
              <a:t> </a:t>
            </a:r>
            <a:r>
              <a:rPr lang="hu-HU" sz="1600" dirty="0" err="1">
                <a:effectLst/>
                <a:latin typeface="Aptos" panose="020B0004020202020204" pitchFamily="34" charset="0"/>
                <a:ea typeface="Times New Roman" panose="02020603050405020304" pitchFamily="18" charset="0"/>
                <a:cs typeface="Times New Roman" panose="02020603050405020304" pitchFamily="18" charset="0"/>
              </a:rPr>
              <a:t>dialogue</a:t>
            </a:r>
            <a:r>
              <a:rPr lang="hu-HU" sz="1600" dirty="0">
                <a:effectLst/>
                <a:latin typeface="Aptos" panose="020B0004020202020204" pitchFamily="34" charset="0"/>
                <a:ea typeface="Times New Roman" panose="02020603050405020304" pitchFamily="18" charset="0"/>
                <a:cs typeface="Times New Roman" panose="02020603050405020304" pitchFamily="18" charset="0"/>
              </a:rPr>
              <a:t> </a:t>
            </a:r>
            <a:r>
              <a:rPr lang="hu-HU" sz="1600" dirty="0" err="1">
                <a:effectLst/>
                <a:latin typeface="Aptos" panose="020B0004020202020204" pitchFamily="34" charset="0"/>
                <a:ea typeface="Times New Roman" panose="02020603050405020304" pitchFamily="18" charset="0"/>
                <a:cs typeface="Times New Roman" panose="02020603050405020304" pitchFamily="18" charset="0"/>
              </a:rPr>
              <a:t>are</a:t>
            </a:r>
            <a:r>
              <a:rPr lang="en-US" sz="1600" dirty="0">
                <a:effectLst/>
                <a:latin typeface="Aptos" panose="020B0004020202020204" pitchFamily="34" charset="0"/>
                <a:ea typeface="Times New Roman" panose="02020603050405020304" pitchFamily="18" charset="0"/>
                <a:cs typeface="Times New Roman" panose="02020603050405020304" pitchFamily="18" charset="0"/>
              </a:rPr>
              <a:t> in line with the three basic pillars of the CAPTIVATE project approach</a:t>
            </a:r>
            <a:r>
              <a:rPr lang="hu-HU" sz="1600" dirty="0">
                <a:effectLst/>
                <a:latin typeface="Aptos" panose="020B0004020202020204" pitchFamily="34" charset="0"/>
                <a:ea typeface="Times New Roman" panose="02020603050405020304" pitchFamily="18" charset="0"/>
                <a:cs typeface="Times New Roman" panose="02020603050405020304" pitchFamily="18" charset="0"/>
              </a:rPr>
              <a:t>:</a:t>
            </a:r>
          </a:p>
          <a:p>
            <a:endParaRPr lang="hu-HU" sz="1600" dirty="0">
              <a:effectLst/>
              <a:latin typeface="Aptos" panose="020B0004020202020204" pitchFamily="34" charset="0"/>
              <a:ea typeface="Times New Roman" panose="02020603050405020304" pitchFamily="18" charset="0"/>
              <a:cs typeface="Times New Roman" panose="02020603050405020304" pitchFamily="18" charset="0"/>
            </a:endParaRPr>
          </a:p>
          <a:p>
            <a:pPr lvl="1"/>
            <a:r>
              <a:rPr lang="en-US" sz="1600" b="1" dirty="0">
                <a:effectLst/>
                <a:latin typeface="Aptos" panose="020B0004020202020204" pitchFamily="34" charset="0"/>
                <a:ea typeface="Times New Roman" panose="02020603050405020304" pitchFamily="18" charset="0"/>
                <a:cs typeface="Times New Roman" panose="02020603050405020304" pitchFamily="18" charset="0"/>
              </a:rPr>
              <a:t>Preparing a Common Agricultural Policy (CAP) fit for purpose</a:t>
            </a:r>
            <a:endParaRPr lang="hu-HU" sz="1600" b="1" dirty="0">
              <a:latin typeface="Aptos" panose="020B0004020202020204" pitchFamily="34" charset="0"/>
              <a:ea typeface="Times New Roman" panose="02020603050405020304" pitchFamily="18" charset="0"/>
              <a:cs typeface="Times New Roman" panose="02020603050405020304" pitchFamily="18" charset="0"/>
            </a:endParaRPr>
          </a:p>
          <a:p>
            <a:pPr lvl="2"/>
            <a:r>
              <a:rPr lang="en-US" sz="1400" i="1" dirty="0">
                <a:effectLst/>
                <a:latin typeface="Aptos" panose="020B0004020202020204" pitchFamily="34" charset="0"/>
                <a:ea typeface="Times New Roman" panose="02020603050405020304" pitchFamily="18" charset="0"/>
                <a:cs typeface="Times New Roman" panose="02020603050405020304" pitchFamily="18" charset="0"/>
              </a:rPr>
              <a:t>Based on farmers’ economic viability, the CAP should deliver income support for certain active farmers in a much more targeted way. Rewarding and incentivizing farmers to establish and to continue providing ecosystem services, environmental payments should go beyond what is required by EU legislation and aim at the highest ambition in a system to be linked to quantifiable results using robust indicators. </a:t>
            </a:r>
            <a:endParaRPr lang="hu-HU" sz="1400" dirty="0">
              <a:effectLst/>
              <a:latin typeface="Aptos" panose="020B0004020202020204" pitchFamily="34" charset="0"/>
              <a:ea typeface="Times New Roman" panose="02020603050405020304" pitchFamily="18" charset="0"/>
              <a:cs typeface="Times New Roman" panose="02020603050405020304" pitchFamily="18" charset="0"/>
            </a:endParaRPr>
          </a:p>
          <a:p>
            <a:pPr lvl="1"/>
            <a:r>
              <a:rPr lang="en-US" sz="1600" b="1" dirty="0">
                <a:effectLst/>
                <a:latin typeface="Aptos" panose="020B0004020202020204" pitchFamily="34" charset="0"/>
                <a:ea typeface="Times New Roman" panose="02020603050405020304" pitchFamily="18" charset="0"/>
                <a:cs typeface="Times New Roman" panose="02020603050405020304" pitchFamily="18" charset="0"/>
              </a:rPr>
              <a:t>Deploying a new approach to deliver on sustainability</a:t>
            </a:r>
            <a:endParaRPr lang="hu-HU" sz="1600" dirty="0">
              <a:effectLst/>
              <a:latin typeface="Aptos" panose="020B0004020202020204" pitchFamily="34" charset="0"/>
              <a:ea typeface="Times New Roman" panose="02020603050405020304" pitchFamily="18" charset="0"/>
              <a:cs typeface="Times New Roman" panose="02020603050405020304" pitchFamily="18" charset="0"/>
            </a:endParaRPr>
          </a:p>
          <a:p>
            <a:pPr lvl="2"/>
            <a:r>
              <a:rPr lang="en-US" sz="1400" i="1" dirty="0">
                <a:effectLst/>
                <a:latin typeface="Aptos" panose="020B0004020202020204" pitchFamily="34" charset="0"/>
                <a:ea typeface="Times New Roman" panose="02020603050405020304" pitchFamily="18" charset="0"/>
                <a:cs typeface="Times New Roman" panose="02020603050405020304" pitchFamily="18" charset="0"/>
              </a:rPr>
              <a:t>The Members of the Dialogue call for launching an EU-wide benchmarking system in agriculture and food systems aiming to harmonize methodologies of on-farm sustainability assessments.</a:t>
            </a:r>
            <a:endParaRPr lang="hu-HU" sz="1400" i="1" dirty="0">
              <a:effectLst/>
              <a:latin typeface="Aptos" panose="020B0004020202020204" pitchFamily="34" charset="0"/>
              <a:ea typeface="Times New Roman" panose="02020603050405020304" pitchFamily="18" charset="0"/>
              <a:cs typeface="Times New Roman" panose="02020603050405020304" pitchFamily="18" charset="0"/>
            </a:endParaRPr>
          </a:p>
          <a:p>
            <a:pPr lvl="2"/>
            <a:endParaRPr lang="hu-HU" sz="1400" i="1" dirty="0">
              <a:effectLst/>
              <a:latin typeface="Aptos" panose="020B0004020202020204" pitchFamily="34" charset="0"/>
              <a:ea typeface="Times New Roman" panose="02020603050405020304" pitchFamily="18" charset="0"/>
              <a:cs typeface="Times New Roman" panose="02020603050405020304" pitchFamily="18" charset="0"/>
            </a:endParaRPr>
          </a:p>
          <a:p>
            <a:pPr lvl="1"/>
            <a:r>
              <a:rPr lang="en-US" sz="1600" b="1" dirty="0">
                <a:effectLst/>
                <a:latin typeface="Aptos" panose="020B0004020202020204" pitchFamily="34" charset="0"/>
                <a:ea typeface="Times New Roman" panose="02020603050405020304" pitchFamily="18" charset="0"/>
                <a:cs typeface="Times New Roman" panose="02020603050405020304" pitchFamily="18" charset="0"/>
              </a:rPr>
              <a:t>Enhancing sustainable farming practices</a:t>
            </a:r>
            <a:endParaRPr lang="hu-HU" sz="1600" b="1" dirty="0">
              <a:effectLst/>
              <a:latin typeface="Aptos" panose="020B0004020202020204" pitchFamily="34" charset="0"/>
              <a:ea typeface="Times New Roman" panose="02020603050405020304" pitchFamily="18" charset="0"/>
              <a:cs typeface="Times New Roman" panose="02020603050405020304" pitchFamily="18" charset="0"/>
            </a:endParaRPr>
          </a:p>
          <a:p>
            <a:pPr lvl="1"/>
            <a:r>
              <a:rPr lang="en-US" sz="1600" b="1" dirty="0">
                <a:effectLst/>
                <a:latin typeface="Aptos" panose="020B0004020202020204" pitchFamily="34" charset="0"/>
                <a:ea typeface="Times New Roman" panose="02020603050405020304" pitchFamily="18" charset="0"/>
                <a:cs typeface="Times New Roman" panose="02020603050405020304" pitchFamily="18" charset="0"/>
              </a:rPr>
              <a:t>Creating pathways for sustainable animal farming in the EU</a:t>
            </a:r>
            <a:endParaRPr lang="hu-HU" sz="1600" b="1" dirty="0">
              <a:effectLst/>
              <a:latin typeface="Aptos" panose="020B0004020202020204" pitchFamily="34" charset="0"/>
              <a:ea typeface="Times New Roman" panose="02020603050405020304" pitchFamily="18" charset="0"/>
              <a:cs typeface="Times New Roman" panose="02020603050405020304" pitchFamily="18" charset="0"/>
            </a:endParaRPr>
          </a:p>
          <a:p>
            <a:pPr lvl="1"/>
            <a:r>
              <a:rPr lang="en-US" sz="1600" b="1" dirty="0">
                <a:effectLst/>
                <a:latin typeface="Aptos" panose="020B0004020202020204" pitchFamily="34" charset="0"/>
                <a:ea typeface="Times New Roman" panose="02020603050405020304" pitchFamily="18" charset="0"/>
                <a:cs typeface="Times New Roman" panose="02020603050405020304" pitchFamily="18" charset="0"/>
              </a:rPr>
              <a:t>Further action to better preserve and manage farmland, promote water-resilient agriculture, and develop innovative plant breeding approaches</a:t>
            </a:r>
            <a:endParaRPr lang="hu-HU" sz="1600" b="1" dirty="0">
              <a:latin typeface="Aptos" panose="020B0004020202020204" pitchFamily="34" charset="0"/>
              <a:ea typeface="Times New Roman" panose="02020603050405020304" pitchFamily="18" charset="0"/>
              <a:cs typeface="Times New Roman" panose="02020603050405020304" pitchFamily="18" charset="0"/>
            </a:endParaRPr>
          </a:p>
          <a:p>
            <a:pPr lvl="1"/>
            <a:r>
              <a:rPr lang="en-US" sz="1600" b="1" dirty="0">
                <a:effectLst/>
                <a:latin typeface="Aptos" panose="020B0004020202020204" pitchFamily="34" charset="0"/>
                <a:ea typeface="Times New Roman" panose="02020603050405020304" pitchFamily="18" charset="0"/>
                <a:cs typeface="Times New Roman" panose="02020603050405020304" pitchFamily="18" charset="0"/>
              </a:rPr>
              <a:t>Better access to and better use of knowledge and innovation</a:t>
            </a:r>
            <a:endParaRPr lang="hu-HU" sz="1600" b="1" dirty="0">
              <a:effectLst/>
              <a:latin typeface="Aptos" panose="020B0004020202020204" pitchFamily="34" charset="0"/>
              <a:ea typeface="Times New Roman" panose="02020603050405020304" pitchFamily="18" charset="0"/>
              <a:cs typeface="Times New Roman" panose="02020603050405020304" pitchFamily="18" charset="0"/>
            </a:endParaRPr>
          </a:p>
          <a:p>
            <a:pPr lvl="2"/>
            <a:endParaRPr lang="hu-HU" sz="1200" i="1" dirty="0">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6142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8E78518-86A3-85B0-1B1B-CD50CCB807C9}"/>
              </a:ext>
            </a:extLst>
          </p:cNvPr>
          <p:cNvSpPr>
            <a:spLocks noGrp="1"/>
          </p:cNvSpPr>
          <p:nvPr>
            <p:ph type="title"/>
          </p:nvPr>
        </p:nvSpPr>
        <p:spPr>
          <a:xfrm>
            <a:off x="1970843" y="-1"/>
            <a:ext cx="10221157" cy="941033"/>
          </a:xfrm>
        </p:spPr>
        <p:txBody>
          <a:bodyPr/>
          <a:lstStyle/>
          <a:p>
            <a:r>
              <a:rPr lang="hr-HR" b="1" dirty="0"/>
              <a:t>Lessons learnt </a:t>
            </a:r>
            <a:r>
              <a:rPr lang="hr-HR" dirty="0"/>
              <a:t>and recommendations</a:t>
            </a:r>
            <a:endParaRPr lang="en-GB" dirty="0"/>
          </a:p>
        </p:txBody>
      </p:sp>
      <p:sp>
        <p:nvSpPr>
          <p:cNvPr id="3" name="Rezervirano mjesto sadržaja 2">
            <a:extLst>
              <a:ext uri="{FF2B5EF4-FFF2-40B4-BE49-F238E27FC236}">
                <a16:creationId xmlns:a16="http://schemas.microsoft.com/office/drawing/2014/main" id="{59F22AA2-9743-23FD-6E52-DD62B8DFBB89}"/>
              </a:ext>
            </a:extLst>
          </p:cNvPr>
          <p:cNvSpPr>
            <a:spLocks noGrp="1"/>
          </p:cNvSpPr>
          <p:nvPr>
            <p:ph sz="half" idx="1"/>
          </p:nvPr>
        </p:nvSpPr>
        <p:spPr>
          <a:xfrm>
            <a:off x="820727" y="1825625"/>
            <a:ext cx="10751966" cy="4351338"/>
          </a:xfrm>
        </p:spPr>
        <p:txBody>
          <a:bodyPr>
            <a:normAutofit/>
          </a:bodyPr>
          <a:lstStyle/>
          <a:p>
            <a:r>
              <a:rPr lang="en-US" sz="2000" dirty="0">
                <a:effectLst/>
                <a:latin typeface="Aptos" panose="020B0004020202020204" pitchFamily="34" charset="0"/>
                <a:ea typeface="Times New Roman" panose="02020603050405020304" pitchFamily="18" charset="0"/>
                <a:cs typeface="Times New Roman" panose="02020603050405020304" pitchFamily="18" charset="0"/>
              </a:rPr>
              <a:t>In contrast to our preliminary anticipation</a:t>
            </a:r>
            <a:r>
              <a:rPr lang="en-US" sz="2000" b="1" dirty="0">
                <a:effectLst/>
                <a:latin typeface="Aptos" panose="020B0004020202020204" pitchFamily="34" charset="0"/>
                <a:ea typeface="Times New Roman" panose="02020603050405020304" pitchFamily="18" charset="0"/>
                <a:cs typeface="Times New Roman" panose="02020603050405020304" pitchFamily="18" charset="0"/>
              </a:rPr>
              <a:t>, the availability of existing resources about good eco-practice descriptions in the local context is limited</a:t>
            </a:r>
            <a:r>
              <a:rPr lang="en-US" sz="2000" dirty="0">
                <a:effectLst/>
                <a:latin typeface="Aptos" panose="020B0004020202020204" pitchFamily="34" charset="0"/>
                <a:ea typeface="Times New Roman" panose="02020603050405020304" pitchFamily="18" charset="0"/>
                <a:cs typeface="Times New Roman" panose="02020603050405020304" pitchFamily="18" charset="0"/>
              </a:rPr>
              <a:t>, especially the ones curated, verified or validated by reliable, professional publishers</a:t>
            </a:r>
            <a:r>
              <a:rPr lang="hu-HU" sz="20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2000" b="1" dirty="0">
                <a:effectLst/>
                <a:latin typeface="Aptos" panose="020B0004020202020204" pitchFamily="34" charset="0"/>
                <a:ea typeface="Times New Roman" panose="02020603050405020304" pitchFamily="18" charset="0"/>
                <a:cs typeface="Times New Roman" panose="02020603050405020304" pitchFamily="18" charset="0"/>
              </a:rPr>
              <a:t>This calls for a more systematic approach from the national agencies to support the availability of such resources.</a:t>
            </a:r>
            <a:endParaRPr lang="hu-HU" sz="2000" b="1"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hu-HU" sz="2000" b="1" dirty="0">
              <a:latin typeface="Aptos" panose="020B0004020202020204" pitchFamily="34" charset="0"/>
              <a:ea typeface="Times New Roman" panose="02020603050405020304" pitchFamily="18" charset="0"/>
              <a:cs typeface="Times New Roman" panose="02020603050405020304" pitchFamily="18" charset="0"/>
            </a:endParaRPr>
          </a:p>
          <a:p>
            <a:r>
              <a:rPr lang="en-US" sz="2000" dirty="0">
                <a:effectLst/>
                <a:latin typeface="Aptos" panose="020B0004020202020204" pitchFamily="34" charset="0"/>
                <a:ea typeface="Times New Roman" panose="02020603050405020304" pitchFamily="18" charset="0"/>
                <a:cs typeface="Times New Roman" panose="02020603050405020304" pitchFamily="18" charset="0"/>
              </a:rPr>
              <a:t>There was an unexpectedly high interest for the CAPTIVATE e-learning course in Hungary, connected with the sign-up for the CAPTVATE list of advisors</a:t>
            </a:r>
            <a:r>
              <a:rPr lang="hu-HU" sz="2000" b="1" dirty="0">
                <a:effectLst/>
                <a:latin typeface="Aptos" panose="020B0004020202020204" pitchFamily="34" charset="0"/>
                <a:ea typeface="Times New Roman" panose="02020603050405020304" pitchFamily="18" charset="0"/>
                <a:cs typeface="Times New Roman" panose="02020603050405020304" pitchFamily="18" charset="0"/>
              </a:rPr>
              <a:t>. </a:t>
            </a:r>
            <a:r>
              <a:rPr lang="en-US" sz="2000" dirty="0">
                <a:effectLst/>
                <a:latin typeface="Aptos" panose="020B0004020202020204" pitchFamily="34" charset="0"/>
                <a:ea typeface="Times New Roman" panose="02020603050405020304" pitchFamily="18" charset="0"/>
                <a:cs typeface="Times New Roman" panose="02020603050405020304" pitchFamily="18" charset="0"/>
              </a:rPr>
              <a:t>Learners’ feedback confirmed</a:t>
            </a:r>
            <a:r>
              <a:rPr lang="en-US" sz="2000" b="1" dirty="0">
                <a:effectLst/>
                <a:latin typeface="Aptos" panose="020B0004020202020204" pitchFamily="34" charset="0"/>
                <a:ea typeface="Times New Roman" panose="02020603050405020304" pitchFamily="18" charset="0"/>
                <a:cs typeface="Times New Roman" panose="02020603050405020304" pitchFamily="18" charset="0"/>
              </a:rPr>
              <a:t> the relative lack of this kind of opportunity for self-development and networking at the professional level</a:t>
            </a:r>
            <a:r>
              <a:rPr lang="en-US" sz="20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2000" b="1" dirty="0">
                <a:effectLst/>
                <a:latin typeface="Aptos" panose="020B0004020202020204" pitchFamily="34" charset="0"/>
                <a:ea typeface="Times New Roman" panose="02020603050405020304" pitchFamily="18" charset="0"/>
                <a:cs typeface="Times New Roman" panose="02020603050405020304" pitchFamily="18" charset="0"/>
              </a:rPr>
              <a:t>which shows the need for developing such programs which have targeted thematic focus for capacity building</a:t>
            </a:r>
            <a:r>
              <a:rPr lang="hu-HU" sz="2000" b="1" dirty="0">
                <a:effectLst/>
                <a:latin typeface="Aptos" panose="020B0004020202020204" pitchFamily="34" charset="0"/>
                <a:ea typeface="Times New Roman" panose="02020603050405020304" pitchFamily="18" charset="0"/>
                <a:cs typeface="Times New Roman" panose="02020603050405020304" pitchFamily="18" charset="0"/>
              </a:rPr>
              <a:t>.</a:t>
            </a:r>
            <a:endParaRPr lang="hu-HU" sz="20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hu-HU" sz="18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515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8E78518-86A3-85B0-1B1B-CD50CCB807C9}"/>
              </a:ext>
            </a:extLst>
          </p:cNvPr>
          <p:cNvSpPr>
            <a:spLocks noGrp="1"/>
          </p:cNvSpPr>
          <p:nvPr>
            <p:ph type="title"/>
          </p:nvPr>
        </p:nvSpPr>
        <p:spPr>
          <a:xfrm>
            <a:off x="1970843" y="-1"/>
            <a:ext cx="10221157" cy="941033"/>
          </a:xfrm>
        </p:spPr>
        <p:txBody>
          <a:bodyPr/>
          <a:lstStyle/>
          <a:p>
            <a:r>
              <a:rPr lang="hr-HR" dirty="0"/>
              <a:t>Lessons learnt and </a:t>
            </a:r>
            <a:r>
              <a:rPr lang="hr-HR" b="1" dirty="0"/>
              <a:t>recommendations</a:t>
            </a:r>
            <a:endParaRPr lang="en-GB" b="1" dirty="0"/>
          </a:p>
        </p:txBody>
      </p:sp>
      <p:sp>
        <p:nvSpPr>
          <p:cNvPr id="3" name="Rezervirano mjesto sadržaja 2">
            <a:extLst>
              <a:ext uri="{FF2B5EF4-FFF2-40B4-BE49-F238E27FC236}">
                <a16:creationId xmlns:a16="http://schemas.microsoft.com/office/drawing/2014/main" id="{59F22AA2-9743-23FD-6E52-DD62B8DFBB89}"/>
              </a:ext>
            </a:extLst>
          </p:cNvPr>
          <p:cNvSpPr>
            <a:spLocks noGrp="1"/>
          </p:cNvSpPr>
          <p:nvPr>
            <p:ph sz="half" idx="1"/>
          </p:nvPr>
        </p:nvSpPr>
        <p:spPr>
          <a:xfrm>
            <a:off x="809079" y="1546062"/>
            <a:ext cx="10920868" cy="4633417"/>
          </a:xfrm>
        </p:spPr>
        <p:txBody>
          <a:bodyPr>
            <a:normAutofit fontScale="92500" lnSpcReduction="20000"/>
          </a:bodyPr>
          <a:lstStyle/>
          <a:p>
            <a:pPr marL="0" indent="0">
              <a:buNone/>
            </a:pPr>
            <a:r>
              <a:rPr lang="en-US" sz="2000" b="1" dirty="0">
                <a:effectLst/>
                <a:latin typeface="Aptos" panose="020B0004020202020204" pitchFamily="34" charset="0"/>
                <a:ea typeface="Times New Roman" panose="02020603050405020304" pitchFamily="18" charset="0"/>
                <a:cs typeface="Times New Roman" panose="02020603050405020304" pitchFamily="18" charset="0"/>
              </a:rPr>
              <a:t>We recommend</a:t>
            </a:r>
            <a:r>
              <a:rPr lang="hu-HU" sz="2000" b="1" dirty="0">
                <a:effectLst/>
                <a:latin typeface="Aptos" panose="020B0004020202020204" pitchFamily="34" charset="0"/>
                <a:ea typeface="Times New Roman" panose="02020603050405020304" pitchFamily="18" charset="0"/>
                <a:cs typeface="Times New Roman" panose="02020603050405020304" pitchFamily="18" charset="0"/>
              </a:rPr>
              <a:t>…</a:t>
            </a:r>
          </a:p>
          <a:p>
            <a:pPr marL="0" indent="0">
              <a:buNone/>
            </a:pPr>
            <a:endParaRPr lang="hu-HU" sz="2000" b="1" dirty="0">
              <a:effectLst/>
              <a:latin typeface="Aptos" panose="020B0004020202020204" pitchFamily="34" charset="0"/>
              <a:ea typeface="Times New Roman" panose="02020603050405020304" pitchFamily="18" charset="0"/>
              <a:cs typeface="Times New Roman" panose="02020603050405020304" pitchFamily="18" charset="0"/>
            </a:endParaRPr>
          </a:p>
          <a:p>
            <a:pPr>
              <a:spcAft>
                <a:spcPts val="1000"/>
              </a:spcAft>
            </a:pPr>
            <a:r>
              <a:rPr lang="hu-HU" sz="21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2100" b="1" dirty="0">
                <a:effectLst/>
                <a:latin typeface="Aptos" panose="020B0004020202020204" pitchFamily="34" charset="0"/>
                <a:ea typeface="Times New Roman" panose="02020603050405020304" pitchFamily="18" charset="0"/>
                <a:cs typeface="Times New Roman" panose="02020603050405020304" pitchFamily="18" charset="0"/>
              </a:rPr>
              <a:t>to add to those current “repository building” efforts a new layer </a:t>
            </a:r>
            <a:r>
              <a:rPr lang="en-US" sz="2100" dirty="0">
                <a:effectLst/>
                <a:latin typeface="Aptos" panose="020B0004020202020204" pitchFamily="34" charset="0"/>
                <a:ea typeface="Times New Roman" panose="02020603050405020304" pitchFamily="18" charset="0"/>
                <a:cs typeface="Times New Roman" panose="02020603050405020304" pitchFamily="18" charset="0"/>
              </a:rPr>
              <a:t>where the collected research findings, good practices are also connected to actual CAP “themes” (or in country level, to measures/</a:t>
            </a:r>
            <a:r>
              <a:rPr lang="en-US" sz="2100" dirty="0" err="1">
                <a:effectLst/>
                <a:latin typeface="Aptos" panose="020B0004020202020204" pitchFamily="34" charset="0"/>
                <a:ea typeface="Times New Roman" panose="02020603050405020304" pitchFamily="18" charset="0"/>
                <a:cs typeface="Times New Roman" panose="02020603050405020304" pitchFamily="18" charset="0"/>
              </a:rPr>
              <a:t>submeasures</a:t>
            </a:r>
            <a:r>
              <a:rPr lang="hu-HU" sz="2100" dirty="0">
                <a:effectLst/>
                <a:latin typeface="Aptos" panose="020B0004020202020204" pitchFamily="34" charset="0"/>
                <a:ea typeface="Times New Roman" panose="02020603050405020304" pitchFamily="18" charset="0"/>
                <a:cs typeface="Times New Roman" panose="02020603050405020304" pitchFamily="18" charset="0"/>
              </a:rPr>
              <a:t>.</a:t>
            </a:r>
          </a:p>
          <a:p>
            <a:pPr>
              <a:spcAft>
                <a:spcPts val="1000"/>
              </a:spcAft>
            </a:pPr>
            <a:r>
              <a:rPr lang="hu-HU" sz="2100" dirty="0">
                <a:effectLst/>
                <a:latin typeface="Aptos" panose="020B0004020202020204" pitchFamily="34" charset="0"/>
                <a:ea typeface="Times New Roman" panose="02020603050405020304" pitchFamily="18" charset="0"/>
                <a:cs typeface="Times New Roman" panose="02020603050405020304" pitchFamily="18" charset="0"/>
              </a:rPr>
              <a:t>…</a:t>
            </a:r>
            <a:r>
              <a:rPr lang="hu-HU" sz="2100" b="1" dirty="0" err="1">
                <a:effectLst/>
                <a:latin typeface="Aptos" panose="020B0004020202020204" pitchFamily="34" charset="0"/>
                <a:ea typeface="Times New Roman" panose="02020603050405020304" pitchFamily="18" charset="0"/>
                <a:cs typeface="Times New Roman" panose="02020603050405020304" pitchFamily="18" charset="0"/>
              </a:rPr>
              <a:t>to</a:t>
            </a:r>
            <a:r>
              <a:rPr lang="hu-HU" sz="2100" b="1" dirty="0">
                <a:effectLst/>
                <a:latin typeface="Aptos" panose="020B0004020202020204" pitchFamily="34" charset="0"/>
                <a:ea typeface="Times New Roman" panose="02020603050405020304" pitchFamily="18" charset="0"/>
                <a:cs typeface="Times New Roman" panose="02020603050405020304" pitchFamily="18" charset="0"/>
              </a:rPr>
              <a:t> s</a:t>
            </a:r>
            <a:r>
              <a:rPr lang="en-US" sz="2100" b="1" dirty="0" err="1">
                <a:effectLst/>
                <a:latin typeface="Aptos" panose="020B0004020202020204" pitchFamily="34" charset="0"/>
                <a:ea typeface="Times New Roman" panose="02020603050405020304" pitchFamily="18" charset="0"/>
                <a:cs typeface="Times New Roman" panose="02020603050405020304" pitchFamily="18" charset="0"/>
              </a:rPr>
              <a:t>upport</a:t>
            </a:r>
            <a:r>
              <a:rPr lang="en-US" sz="2100" b="1" dirty="0">
                <a:effectLst/>
                <a:latin typeface="Aptos" panose="020B0004020202020204" pitchFamily="34" charset="0"/>
                <a:ea typeface="Times New Roman" panose="02020603050405020304" pitchFamily="18" charset="0"/>
                <a:cs typeface="Times New Roman" panose="02020603050405020304" pitchFamily="18" charset="0"/>
              </a:rPr>
              <a:t> the development of targeted, thematic training programs </a:t>
            </a:r>
            <a:r>
              <a:rPr lang="en-US" sz="2100" dirty="0">
                <a:effectLst/>
                <a:latin typeface="Aptos" panose="020B0004020202020204" pitchFamily="34" charset="0"/>
                <a:ea typeface="Times New Roman" panose="02020603050405020304" pitchFamily="18" charset="0"/>
                <a:cs typeface="Times New Roman" panose="02020603050405020304" pitchFamily="18" charset="0"/>
              </a:rPr>
              <a:t>that “translating” the complex and interrelating web of agricultural and environmental policies to practical knowledge </a:t>
            </a:r>
            <a:endParaRPr lang="hu-HU" sz="2100" dirty="0">
              <a:effectLst/>
              <a:latin typeface="Aptos" panose="020B0004020202020204" pitchFamily="34" charset="0"/>
              <a:ea typeface="Times New Roman" panose="02020603050405020304" pitchFamily="18" charset="0"/>
              <a:cs typeface="Times New Roman" panose="02020603050405020304" pitchFamily="18" charset="0"/>
            </a:endParaRPr>
          </a:p>
          <a:p>
            <a:pPr>
              <a:spcAft>
                <a:spcPts val="1000"/>
              </a:spcAft>
            </a:pPr>
            <a:r>
              <a:rPr lang="hu-HU" sz="21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2100" b="1" dirty="0">
                <a:effectLst/>
                <a:latin typeface="Aptos" panose="020B0004020202020204" pitchFamily="34" charset="0"/>
                <a:ea typeface="Times New Roman" panose="02020603050405020304" pitchFamily="18" charset="0"/>
                <a:cs typeface="Times New Roman" panose="02020603050405020304" pitchFamily="18" charset="0"/>
              </a:rPr>
              <a:t>to concentrate on the direct effects of climate change on the farm level </a:t>
            </a:r>
            <a:r>
              <a:rPr lang="en-US" sz="2100" dirty="0">
                <a:effectLst/>
                <a:latin typeface="Aptos" panose="020B0004020202020204" pitchFamily="34" charset="0"/>
                <a:ea typeface="Times New Roman" panose="02020603050405020304" pitchFamily="18" charset="0"/>
                <a:cs typeface="Times New Roman" panose="02020603050405020304" pitchFamily="18" charset="0"/>
              </a:rPr>
              <a:t>(for different sectors) and to connect them with good practices aimed at that specific problem.</a:t>
            </a:r>
            <a:endParaRPr lang="hu-HU" sz="2100" dirty="0">
              <a:effectLst/>
              <a:latin typeface="Aptos" panose="020B0004020202020204" pitchFamily="34" charset="0"/>
              <a:ea typeface="Times New Roman" panose="02020603050405020304" pitchFamily="18" charset="0"/>
              <a:cs typeface="Times New Roman" panose="02020603050405020304" pitchFamily="18" charset="0"/>
            </a:endParaRPr>
          </a:p>
          <a:p>
            <a:pPr>
              <a:spcAft>
                <a:spcPts val="1000"/>
              </a:spcAft>
            </a:pPr>
            <a:r>
              <a:rPr lang="hu-HU" sz="21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2100" b="1" dirty="0">
                <a:effectLst/>
                <a:latin typeface="Aptos" panose="020B0004020202020204" pitchFamily="34" charset="0"/>
                <a:ea typeface="Times New Roman" panose="02020603050405020304" pitchFamily="18" charset="0"/>
                <a:cs typeface="Times New Roman" panose="02020603050405020304" pitchFamily="18" charset="0"/>
              </a:rPr>
              <a:t>to make farm level sustainability assessment a compulsory and/or subsidized part </a:t>
            </a:r>
            <a:r>
              <a:rPr lang="en-US" sz="2100" dirty="0">
                <a:effectLst/>
                <a:latin typeface="Aptos" panose="020B0004020202020204" pitchFamily="34" charset="0"/>
                <a:ea typeface="Times New Roman" panose="02020603050405020304" pitchFamily="18" charset="0"/>
                <a:cs typeface="Times New Roman" panose="02020603050405020304" pitchFamily="18" charset="0"/>
              </a:rPr>
              <a:t>(e.g. in every 3/5 years) </a:t>
            </a:r>
            <a:r>
              <a:rPr lang="en-US" sz="2100" b="1" dirty="0">
                <a:effectLst/>
                <a:latin typeface="Aptos" panose="020B0004020202020204" pitchFamily="34" charset="0"/>
                <a:ea typeface="Times New Roman" panose="02020603050405020304" pitchFamily="18" charset="0"/>
                <a:cs typeface="Times New Roman" panose="02020603050405020304" pitchFamily="18" charset="0"/>
              </a:rPr>
              <a:t>of the claiming procedure for CAP subsidies</a:t>
            </a:r>
            <a:r>
              <a:rPr lang="en-US" sz="2100" dirty="0">
                <a:effectLst/>
                <a:latin typeface="Aptos" panose="020B0004020202020204" pitchFamily="34" charset="0"/>
                <a:ea typeface="Times New Roman" panose="02020603050405020304" pitchFamily="18" charset="0"/>
                <a:cs typeface="Times New Roman" panose="02020603050405020304" pitchFamily="18" charset="0"/>
              </a:rPr>
              <a:t>.</a:t>
            </a:r>
            <a:r>
              <a:rPr lang="hu-HU" sz="2100" dirty="0">
                <a:latin typeface="Aptos" panose="020B0004020202020204" pitchFamily="34" charset="0"/>
                <a:ea typeface="Times New Roman" panose="02020603050405020304" pitchFamily="18" charset="0"/>
                <a:cs typeface="Times New Roman" panose="02020603050405020304" pitchFamily="18" charset="0"/>
              </a:rPr>
              <a:t> </a:t>
            </a:r>
            <a:r>
              <a:rPr lang="en-US" sz="2100" dirty="0">
                <a:effectLst/>
                <a:latin typeface="Aptos" panose="020B0004020202020204" pitchFamily="34" charset="0"/>
                <a:ea typeface="Times New Roman" panose="02020603050405020304" pitchFamily="18" charset="0"/>
                <a:cs typeface="Times New Roman" panose="02020603050405020304" pitchFamily="18" charset="0"/>
              </a:rPr>
              <a:t>Another possibility to cement farm level sustainability assessment in everyday practice is to make it a part of the </a:t>
            </a:r>
            <a:r>
              <a:rPr lang="en-US" sz="2100" dirty="0" err="1">
                <a:effectLst/>
                <a:latin typeface="Aptos" panose="020B0004020202020204" pitchFamily="34" charset="0"/>
                <a:ea typeface="Times New Roman" panose="02020603050405020304" pitchFamily="18" charset="0"/>
                <a:cs typeface="Times New Roman" panose="02020603050405020304" pitchFamily="18" charset="0"/>
              </a:rPr>
              <a:t>subsidised</a:t>
            </a:r>
            <a:r>
              <a:rPr lang="en-US" sz="2100" dirty="0">
                <a:effectLst/>
                <a:latin typeface="Aptos" panose="020B0004020202020204" pitchFamily="34" charset="0"/>
                <a:ea typeface="Times New Roman" panose="02020603050405020304" pitchFamily="18" charset="0"/>
                <a:cs typeface="Times New Roman" panose="02020603050405020304" pitchFamily="18" charset="0"/>
              </a:rPr>
              <a:t> advisory service programs.</a:t>
            </a:r>
            <a:endParaRPr lang="hu-HU" sz="2100" dirty="0">
              <a:effectLst/>
              <a:latin typeface="Aptos" panose="020B0004020202020204" pitchFamily="34" charset="0"/>
              <a:ea typeface="Times New Roman" panose="02020603050405020304" pitchFamily="18" charset="0"/>
              <a:cs typeface="Times New Roman" panose="02020603050405020304" pitchFamily="18" charset="0"/>
            </a:endParaRPr>
          </a:p>
          <a:p>
            <a:pPr>
              <a:spcAft>
                <a:spcPts val="1000"/>
              </a:spcAft>
            </a:pPr>
            <a:r>
              <a:rPr lang="hu-HU" sz="2100" dirty="0">
                <a:latin typeface="Aptos" panose="020B0004020202020204" pitchFamily="34" charset="0"/>
                <a:ea typeface="Times New Roman" panose="02020603050405020304" pitchFamily="18" charset="0"/>
                <a:cs typeface="Times New Roman" panose="02020603050405020304" pitchFamily="18" charset="0"/>
              </a:rPr>
              <a:t>…</a:t>
            </a:r>
            <a:r>
              <a:rPr lang="hu-HU" sz="2100" b="1" dirty="0" err="1">
                <a:latin typeface="Aptos" panose="020B0004020202020204" pitchFamily="34" charset="0"/>
                <a:ea typeface="Times New Roman" panose="02020603050405020304" pitchFamily="18" charset="0"/>
                <a:cs typeface="Times New Roman" panose="02020603050405020304" pitchFamily="18" charset="0"/>
              </a:rPr>
              <a:t>to</a:t>
            </a:r>
            <a:r>
              <a:rPr lang="hu-HU" sz="2100" b="1" dirty="0">
                <a:latin typeface="Aptos" panose="020B0004020202020204" pitchFamily="34" charset="0"/>
                <a:ea typeface="Times New Roman" panose="02020603050405020304" pitchFamily="18" charset="0"/>
                <a:cs typeface="Times New Roman" panose="02020603050405020304" pitchFamily="18" charset="0"/>
              </a:rPr>
              <a:t> </a:t>
            </a:r>
            <a:r>
              <a:rPr lang="hu-HU" sz="2100" b="1" dirty="0" err="1">
                <a:latin typeface="Aptos" panose="020B0004020202020204" pitchFamily="34" charset="0"/>
                <a:ea typeface="Times New Roman" panose="02020603050405020304" pitchFamily="18" charset="0"/>
                <a:cs typeface="Times New Roman" panose="02020603050405020304" pitchFamily="18" charset="0"/>
              </a:rPr>
              <a:t>build</a:t>
            </a:r>
            <a:r>
              <a:rPr lang="en-US" sz="2100" b="1" dirty="0">
                <a:effectLst/>
                <a:latin typeface="Aptos" panose="020B0004020202020204" pitchFamily="34" charset="0"/>
                <a:ea typeface="Times New Roman" panose="02020603050405020304" pitchFamily="18" charset="0"/>
                <a:cs typeface="Times New Roman" panose="02020603050405020304" pitchFamily="18" charset="0"/>
              </a:rPr>
              <a:t> links with farmers' associations</a:t>
            </a:r>
            <a:r>
              <a:rPr lang="hu-HU" sz="21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2100" dirty="0">
                <a:effectLst/>
                <a:latin typeface="Aptos" panose="020B0004020202020204" pitchFamily="34" charset="0"/>
                <a:ea typeface="Times New Roman" panose="02020603050405020304" pitchFamily="18" charset="0"/>
                <a:cs typeface="Times New Roman" panose="02020603050405020304" pitchFamily="18" charset="0"/>
              </a:rPr>
              <a:t> </a:t>
            </a:r>
            <a:r>
              <a:rPr lang="hu-HU" sz="2100" dirty="0" err="1">
                <a:latin typeface="Aptos" panose="020B0004020202020204" pitchFamily="34" charset="0"/>
                <a:ea typeface="Times New Roman" panose="02020603050405020304" pitchFamily="18" charset="0"/>
                <a:cs typeface="Times New Roman" panose="02020603050405020304" pitchFamily="18" charset="0"/>
              </a:rPr>
              <a:t>as</a:t>
            </a:r>
            <a:r>
              <a:rPr lang="en-US" sz="2100" dirty="0">
                <a:effectLst/>
                <a:latin typeface="Aptos" panose="020B0004020202020204" pitchFamily="34" charset="0"/>
                <a:ea typeface="Times New Roman" panose="02020603050405020304" pitchFamily="18" charset="0"/>
                <a:cs typeface="Times New Roman" panose="02020603050405020304" pitchFamily="18" charset="0"/>
              </a:rPr>
              <a:t> a first step in knowledge transfer, as well as for policy implementation and fine-tuning.</a:t>
            </a:r>
            <a:endParaRPr lang="hu-HU" sz="2100" dirty="0">
              <a:latin typeface="Aptos" panose="020B0004020202020204" pitchFamily="34" charset="0"/>
              <a:ea typeface="Times New Roman" panose="02020603050405020304" pitchFamily="18" charset="0"/>
              <a:cs typeface="Times New Roman" panose="02020603050405020304" pitchFamily="18" charset="0"/>
            </a:endParaRPr>
          </a:p>
          <a:p>
            <a:endParaRPr lang="hu-HU" sz="18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hu-HU" sz="18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8347535"/>
      </p:ext>
    </p:extLst>
  </p:cSld>
  <p:clrMapOvr>
    <a:masterClrMapping/>
  </p:clrMapOvr>
</p:sld>
</file>

<file path=ppt/theme/theme1.xml><?xml version="1.0" encoding="utf-8"?>
<a:theme xmlns:a="http://schemas.openxmlformats.org/drawingml/2006/main" name="Tema sustav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sustav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rilagođeni dizaj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2019112-d3b4-4dd9-b9b4-13351220fd60" xsi:nil="true"/>
    <lcf76f155ced4ddcb4097134ff3c332f xmlns="17020306-1324-4952-b9bc-4f11ef18b1e0">
      <Terms xmlns="http://schemas.microsoft.com/office/infopath/2007/PartnerControls"/>
    </lcf76f155ced4ddcb4097134ff3c332f>
    <Link_x002f_source xmlns="17020306-1324-4952-b9bc-4f11ef18b1e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um" ma:contentTypeID="0x010100A1FCB2B04C6BD248894C3A1DE2877DBE" ma:contentTypeVersion="19" ma:contentTypeDescription="Új dokumentum létrehozása." ma:contentTypeScope="" ma:versionID="de6668967d05d6c04a9e70960db40df3">
  <xsd:schema xmlns:xsd="http://www.w3.org/2001/XMLSchema" xmlns:xs="http://www.w3.org/2001/XMLSchema" xmlns:p="http://schemas.microsoft.com/office/2006/metadata/properties" xmlns:ns2="17020306-1324-4952-b9bc-4f11ef18b1e0" xmlns:ns3="02019112-d3b4-4dd9-b9b4-13351220fd60" targetNamespace="http://schemas.microsoft.com/office/2006/metadata/properties" ma:root="true" ma:fieldsID="de6a5af00b397332fb8a614f9f1c7c89" ns2:_="" ns3:_="">
    <xsd:import namespace="17020306-1324-4952-b9bc-4f11ef18b1e0"/>
    <xsd:import namespace="02019112-d3b4-4dd9-b9b4-13351220fd6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ServiceLocation" minOccurs="0"/>
                <xsd:element ref="ns3:SharedWithUsers" minOccurs="0"/>
                <xsd:element ref="ns3:SharedWithDetails" minOccurs="0"/>
                <xsd:element ref="ns2:Link_x002f_source"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020306-1324-4952-b9bc-4f11ef18b1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Képcímkék" ma:readOnly="false" ma:fieldId="{5cf76f15-5ced-4ddc-b409-7134ff3c332f}" ma:taxonomyMulti="true" ma:sspId="65bed354-f0dc-4925-8e9f-ddc1e5052633"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internalName="MediaServiceLocation" ma:readOnly="true">
      <xsd:simpleType>
        <xsd:restriction base="dms:Text"/>
      </xsd:simpleType>
    </xsd:element>
    <xsd:element name="Link_x002f_source" ma:index="23" nillable="true" ma:displayName="Link/source" ma:format="Dropdown" ma:internalName="Link_x002f_source">
      <xsd:simpleType>
        <xsd:restriction base="dms:Text">
          <xsd:maxLength value="255"/>
        </xsd:restrictio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2019112-d3b4-4dd9-b9b4-13351220fd60"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98635c9a-0276-472e-ba74-69d9cb8990b3}" ma:internalName="TaxCatchAll" ma:showField="CatchAllData" ma:web="02019112-d3b4-4dd9-b9b4-13351220fd60">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Résztvevők"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Megosztva részletekkel"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artalomtípus"/>
        <xsd:element ref="dc:title" minOccurs="0" maxOccurs="1" ma:index="4" ma:displayName="Cím"/>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EBB21C4-680F-468E-9328-754DE7BC983E}">
  <ds:schemaRefs>
    <ds:schemaRef ds:uri="http://schemas.microsoft.com/office/2006/metadata/properties"/>
    <ds:schemaRef ds:uri="http://schemas.microsoft.com/office/infopath/2007/PartnerControls"/>
    <ds:schemaRef ds:uri="02019112-d3b4-4dd9-b9b4-13351220fd60"/>
    <ds:schemaRef ds:uri="17020306-1324-4952-b9bc-4f11ef18b1e0"/>
  </ds:schemaRefs>
</ds:datastoreItem>
</file>

<file path=customXml/itemProps2.xml><?xml version="1.0" encoding="utf-8"?>
<ds:datastoreItem xmlns:ds="http://schemas.openxmlformats.org/officeDocument/2006/customXml" ds:itemID="{EC97A84C-45E5-4FE5-A2A7-8D852A14B0CF}"/>
</file>

<file path=customXml/itemProps3.xml><?xml version="1.0" encoding="utf-8"?>
<ds:datastoreItem xmlns:ds="http://schemas.openxmlformats.org/officeDocument/2006/customXml" ds:itemID="{D34750E5-2198-4BD9-ABD5-CCEE6CD208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67</TotalTime>
  <Words>1025</Words>
  <Application>Microsoft Office PowerPoint</Application>
  <PresentationFormat>Szélesvásznú</PresentationFormat>
  <Paragraphs>39</Paragraphs>
  <Slides>5</Slides>
  <Notes>1</Notes>
  <HiddenSlides>0</HiddenSlides>
  <MMClips>0</MMClips>
  <ScaleCrop>false</ScaleCrop>
  <HeadingPairs>
    <vt:vector size="6" baseType="variant">
      <vt:variant>
        <vt:lpstr>Használt betűtípusok</vt:lpstr>
      </vt:variant>
      <vt:variant>
        <vt:i4>4</vt:i4>
      </vt:variant>
      <vt:variant>
        <vt:lpstr>Téma</vt:lpstr>
      </vt:variant>
      <vt:variant>
        <vt:i4>3</vt:i4>
      </vt:variant>
      <vt:variant>
        <vt:lpstr>Diacímek</vt:lpstr>
      </vt:variant>
      <vt:variant>
        <vt:i4>5</vt:i4>
      </vt:variant>
    </vt:vector>
  </HeadingPairs>
  <TitlesOfParts>
    <vt:vector size="12" baseType="lpstr">
      <vt:lpstr>Aptos</vt:lpstr>
      <vt:lpstr>Arial</vt:lpstr>
      <vt:lpstr>Calibri</vt:lpstr>
      <vt:lpstr>Calibri Light</vt:lpstr>
      <vt:lpstr>Tema sustava Office</vt:lpstr>
      <vt:lpstr>Tema sustava Office</vt:lpstr>
      <vt:lpstr>Prilagođeni dizajn</vt:lpstr>
      <vt:lpstr>CAPTIVATE project:   policy recommendations</vt:lpstr>
      <vt:lpstr>Starting points – still relevant</vt:lpstr>
      <vt:lpstr>Context: The Strategic Dialogue on the future of EU agriculture</vt:lpstr>
      <vt:lpstr>Lessons learnt and recommendations</vt:lpstr>
      <vt:lpstr>Lessons learnt and recommendations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Dora Maricic</dc:creator>
  <cp:lastModifiedBy>Csótó Mihály</cp:lastModifiedBy>
  <cp:revision>15</cp:revision>
  <dcterms:created xsi:type="dcterms:W3CDTF">2022-06-10T09:49:51Z</dcterms:created>
  <dcterms:modified xsi:type="dcterms:W3CDTF">2024-10-17T13:41:58Z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0x010100A1FCB2B04C6BD248894C3A1DE2877DBE</vt:lpwstr>
  </property>
</Properties>
</file>