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5" r:id="rId4"/>
    <p:sldMasterId id="2147483648" r:id="rId5"/>
    <p:sldMasterId id="2147483660" r:id="rId6"/>
  </p:sldMasterIdLst>
  <p:notesMasterIdLst>
    <p:notesMasterId r:id="rId21"/>
  </p:notesMasterIdLst>
  <p:handoutMasterIdLst>
    <p:handoutMasterId r:id="rId22"/>
  </p:handoutMasterIdLst>
  <p:sldIdLst>
    <p:sldId id="258" r:id="rId7"/>
    <p:sldId id="264" r:id="rId8"/>
    <p:sldId id="265" r:id="rId9"/>
    <p:sldId id="278" r:id="rId10"/>
    <p:sldId id="266" r:id="rId11"/>
    <p:sldId id="267" r:id="rId12"/>
    <p:sldId id="270" r:id="rId13"/>
    <p:sldId id="269" r:id="rId14"/>
    <p:sldId id="272" r:id="rId15"/>
    <p:sldId id="271" r:id="rId16"/>
    <p:sldId id="273" r:id="rId17"/>
    <p:sldId id="275" r:id="rId18"/>
    <p:sldId id="276" r:id="rId19"/>
    <p:sldId id="277"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80077" autoAdjust="0"/>
  </p:normalViewPr>
  <p:slideViewPr>
    <p:cSldViewPr snapToGrid="0">
      <p:cViewPr>
        <p:scale>
          <a:sx n="70" d="100"/>
          <a:sy n="70" d="100"/>
        </p:scale>
        <p:origin x="-276" y="-32"/>
      </p:cViewPr>
      <p:guideLst>
        <p:guide orient="horz" pos="2160"/>
        <p:guide pos="3840"/>
      </p:guideLst>
    </p:cSldViewPr>
  </p:slideViewPr>
  <p:notesTextViewPr>
    <p:cViewPr>
      <p:scale>
        <a:sx n="1" d="1"/>
        <a:sy n="1" d="1"/>
      </p:scale>
      <p:origin x="0" y="0"/>
    </p:cViewPr>
  </p:notesTextViewPr>
  <p:notesViewPr>
    <p:cSldViewPr snapToGrid="0">
      <p:cViewPr varScale="1">
        <p:scale>
          <a:sx n="52" d="100"/>
          <a:sy n="52" d="100"/>
        </p:scale>
        <p:origin x="-2388" y="-6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Élőfej hely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átum hely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A1D2F44-874D-4B2F-BD6C-0BE8252FAAF7}" type="datetimeFigureOut">
              <a:rPr lang="en-GB" smtClean="0"/>
              <a:t>18/10/2024</a:t>
            </a:fld>
            <a:endParaRPr lang="en-GB"/>
          </a:p>
        </p:txBody>
      </p:sp>
      <p:sp>
        <p:nvSpPr>
          <p:cNvPr id="4" name="Élőláb hely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5" name="Dia számának hely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841C90C-864F-4103-8993-CF724A33F6D2}" type="slidenum">
              <a:rPr lang="en-GB" smtClean="0"/>
              <a:t>‹#›</a:t>
            </a:fld>
            <a:endParaRPr lang="en-GB"/>
          </a:p>
        </p:txBody>
      </p:sp>
    </p:spTree>
    <p:extLst>
      <p:ext uri="{BB962C8B-B14F-4D97-AF65-F5344CB8AC3E}">
        <p14:creationId xmlns:p14="http://schemas.microsoft.com/office/powerpoint/2010/main" val="4373856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Élőfej hely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átum hely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B7FA466-D236-4D2E-860E-44DF642323DF}" type="datetimeFigureOut">
              <a:rPr lang="en-GB" smtClean="0"/>
              <a:t>18/10/2024</a:t>
            </a:fld>
            <a:endParaRPr lang="en-GB"/>
          </a:p>
        </p:txBody>
      </p:sp>
      <p:sp>
        <p:nvSpPr>
          <p:cNvPr id="4" name="Diakép hely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hu-HU"/>
          </a:p>
        </p:txBody>
      </p:sp>
      <p:sp>
        <p:nvSpPr>
          <p:cNvPr id="5" name="Jegyzetek hely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smtClean="0"/>
              <a:t>Mintaszöveg szerkesztése</a:t>
            </a:r>
          </a:p>
          <a:p>
            <a:pPr lvl="1"/>
            <a:r>
              <a:rPr lang="en-GB" smtClean="0"/>
              <a:t>Második szint</a:t>
            </a:r>
          </a:p>
          <a:p>
            <a:pPr lvl="2"/>
            <a:r>
              <a:rPr lang="en-GB" smtClean="0"/>
              <a:t>Harmadik szint</a:t>
            </a:r>
          </a:p>
          <a:p>
            <a:pPr lvl="3"/>
            <a:r>
              <a:rPr lang="en-GB" smtClean="0"/>
              <a:t>Negyedik szint</a:t>
            </a:r>
          </a:p>
          <a:p>
            <a:pPr lvl="4"/>
            <a:r>
              <a:rPr lang="en-GB" smtClean="0"/>
              <a:t>Ötödik szint</a:t>
            </a:r>
            <a:endParaRPr lang="en-GB"/>
          </a:p>
        </p:txBody>
      </p:sp>
      <p:sp>
        <p:nvSpPr>
          <p:cNvPr id="6" name="Élőláb hely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Dia számának hely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F9683F-16E2-4C6F-AD0A-FBE2A7BEC0ED}" type="slidenum">
              <a:rPr lang="en-GB" smtClean="0"/>
              <a:t>‹#›</a:t>
            </a:fld>
            <a:endParaRPr lang="en-GB"/>
          </a:p>
        </p:txBody>
      </p:sp>
    </p:spTree>
    <p:extLst>
      <p:ext uri="{BB962C8B-B14F-4D97-AF65-F5344CB8AC3E}">
        <p14:creationId xmlns:p14="http://schemas.microsoft.com/office/powerpoint/2010/main" val="21840280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r>
              <a:rPr lang="hu-HU" dirty="0" smtClean="0"/>
              <a:t>T</a:t>
            </a:r>
            <a:r>
              <a:rPr lang="en-GB" dirty="0" smtClean="0"/>
              <a:t>he content processing tool has also developed a flexible, dynamic procedure for this, allowing each national content editor to introduce new keyword types and their associated optional values. Accordingly, the keywords may even be completely different from country to country (except for the system keywords ensuring the links between modules). </a:t>
            </a:r>
            <a:endParaRPr lang="hu-HU" dirty="0" smtClean="0"/>
          </a:p>
          <a:p>
            <a:endParaRPr lang="en-GB" dirty="0" smtClean="0"/>
          </a:p>
          <a:p>
            <a:endParaRPr lang="en-GB" dirty="0"/>
          </a:p>
        </p:txBody>
      </p:sp>
      <p:sp>
        <p:nvSpPr>
          <p:cNvPr id="4" name="Dia számának helye 3"/>
          <p:cNvSpPr>
            <a:spLocks noGrp="1"/>
          </p:cNvSpPr>
          <p:nvPr>
            <p:ph type="sldNum" sz="quarter" idx="10"/>
          </p:nvPr>
        </p:nvSpPr>
        <p:spPr/>
        <p:txBody>
          <a:bodyPr/>
          <a:lstStyle/>
          <a:p>
            <a:fld id="{FAF9683F-16E2-4C6F-AD0A-FBE2A7BEC0ED}" type="slidenum">
              <a:rPr lang="hu-HU" smtClean="0"/>
              <a:t>6</a:t>
            </a:fld>
            <a:endParaRPr lang="hu-HU"/>
          </a:p>
        </p:txBody>
      </p:sp>
    </p:spTree>
    <p:extLst>
      <p:ext uri="{BB962C8B-B14F-4D97-AF65-F5344CB8AC3E}">
        <p14:creationId xmlns:p14="http://schemas.microsoft.com/office/powerpoint/2010/main" val="32305446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r>
              <a:rPr lang="hu-HU" dirty="0" smtClean="0"/>
              <a:t>T</a:t>
            </a:r>
            <a:r>
              <a:rPr lang="en-GB" dirty="0" smtClean="0"/>
              <a:t>he content processing tool has also developed a flexible, dynamic procedure for this, allowing each national content editor to introduce new keyword types and their associated optional values. Accordingly, the keywords may even be completely different from country to country (except for the system keywords ensuring the links between modules). </a:t>
            </a:r>
            <a:endParaRPr lang="hu-HU" dirty="0" smtClean="0"/>
          </a:p>
          <a:p>
            <a:endParaRPr lang="en-GB" dirty="0" smtClean="0"/>
          </a:p>
          <a:p>
            <a:endParaRPr lang="en-GB" dirty="0"/>
          </a:p>
        </p:txBody>
      </p:sp>
      <p:sp>
        <p:nvSpPr>
          <p:cNvPr id="4" name="Dia számának helye 3"/>
          <p:cNvSpPr>
            <a:spLocks noGrp="1"/>
          </p:cNvSpPr>
          <p:nvPr>
            <p:ph type="sldNum" sz="quarter" idx="10"/>
          </p:nvPr>
        </p:nvSpPr>
        <p:spPr/>
        <p:txBody>
          <a:bodyPr/>
          <a:lstStyle/>
          <a:p>
            <a:fld id="{FAF9683F-16E2-4C6F-AD0A-FBE2A7BEC0ED}" type="slidenum">
              <a:rPr lang="hu-HU" smtClean="0"/>
              <a:t>9</a:t>
            </a:fld>
            <a:endParaRPr lang="hu-HU"/>
          </a:p>
        </p:txBody>
      </p:sp>
    </p:spTree>
    <p:extLst>
      <p:ext uri="{BB962C8B-B14F-4D97-AF65-F5344CB8AC3E}">
        <p14:creationId xmlns:p14="http://schemas.microsoft.com/office/powerpoint/2010/main" val="32305446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r>
              <a:rPr lang="hu-HU" dirty="0" smtClean="0"/>
              <a:t>T</a:t>
            </a:r>
            <a:r>
              <a:rPr lang="en-GB" dirty="0" smtClean="0"/>
              <a:t>he content processing tool has also developed a flexible, dynamic procedure for this, allowing each national content editor to introduce new keyword types and their associated optional values. Accordingly, the keywords may even be completely different from country to country (except for the system keywords ensuring the links between modules). </a:t>
            </a:r>
            <a:endParaRPr lang="hu-HU" dirty="0" smtClean="0"/>
          </a:p>
          <a:p>
            <a:endParaRPr lang="en-GB" dirty="0" smtClean="0"/>
          </a:p>
          <a:p>
            <a:endParaRPr lang="en-GB" dirty="0"/>
          </a:p>
        </p:txBody>
      </p:sp>
      <p:sp>
        <p:nvSpPr>
          <p:cNvPr id="4" name="Dia számának helye 3"/>
          <p:cNvSpPr>
            <a:spLocks noGrp="1"/>
          </p:cNvSpPr>
          <p:nvPr>
            <p:ph type="sldNum" sz="quarter" idx="10"/>
          </p:nvPr>
        </p:nvSpPr>
        <p:spPr/>
        <p:txBody>
          <a:bodyPr/>
          <a:lstStyle/>
          <a:p>
            <a:fld id="{FAF9683F-16E2-4C6F-AD0A-FBE2A7BEC0ED}" type="slidenum">
              <a:rPr lang="hu-HU" smtClean="0"/>
              <a:t>10</a:t>
            </a:fld>
            <a:endParaRPr lang="hu-HU"/>
          </a:p>
        </p:txBody>
      </p:sp>
    </p:spTree>
    <p:extLst>
      <p:ext uri="{BB962C8B-B14F-4D97-AF65-F5344CB8AC3E}">
        <p14:creationId xmlns:p14="http://schemas.microsoft.com/office/powerpoint/2010/main" val="32305446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r>
              <a:rPr lang="hu-HU" dirty="0" smtClean="0"/>
              <a:t>T</a:t>
            </a:r>
            <a:r>
              <a:rPr lang="en-GB" dirty="0" smtClean="0"/>
              <a:t>he content processing tool has also developed a flexible, dynamic procedure for this, allowing each national content editor to introduce new keyword types and their associated optional values. Accordingly, the keywords may even be completely different from country to country (except for the system keywords ensuring the links between modules). </a:t>
            </a:r>
            <a:endParaRPr lang="hu-HU" dirty="0" smtClean="0"/>
          </a:p>
          <a:p>
            <a:endParaRPr lang="en-GB" dirty="0" smtClean="0"/>
          </a:p>
          <a:p>
            <a:endParaRPr lang="en-GB" dirty="0"/>
          </a:p>
        </p:txBody>
      </p:sp>
      <p:sp>
        <p:nvSpPr>
          <p:cNvPr id="4" name="Dia számának helye 3"/>
          <p:cNvSpPr>
            <a:spLocks noGrp="1"/>
          </p:cNvSpPr>
          <p:nvPr>
            <p:ph type="sldNum" sz="quarter" idx="10"/>
          </p:nvPr>
        </p:nvSpPr>
        <p:spPr/>
        <p:txBody>
          <a:bodyPr/>
          <a:lstStyle/>
          <a:p>
            <a:fld id="{FAF9683F-16E2-4C6F-AD0A-FBE2A7BEC0ED}" type="slidenum">
              <a:rPr lang="hu-HU" smtClean="0"/>
              <a:t>11</a:t>
            </a:fld>
            <a:endParaRPr lang="hu-HU"/>
          </a:p>
        </p:txBody>
      </p:sp>
    </p:spTree>
    <p:extLst>
      <p:ext uri="{BB962C8B-B14F-4D97-AF65-F5344CB8AC3E}">
        <p14:creationId xmlns:p14="http://schemas.microsoft.com/office/powerpoint/2010/main" val="32305446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r>
              <a:rPr lang="hu-HU" dirty="0" smtClean="0"/>
              <a:t>T</a:t>
            </a:r>
            <a:r>
              <a:rPr lang="en-GB" dirty="0" smtClean="0"/>
              <a:t>he content processing tool has also developed a flexible, dynamic procedure for this, allowing each national content editor to introduce new keyword types and their associated optional values. Accordingly, the keywords may even be completely different from country to country (except for the system keywords ensuring the links between modules). </a:t>
            </a:r>
            <a:endParaRPr lang="hu-HU" dirty="0" smtClean="0"/>
          </a:p>
          <a:p>
            <a:endParaRPr lang="en-GB" dirty="0" smtClean="0"/>
          </a:p>
          <a:p>
            <a:endParaRPr lang="en-GB" dirty="0"/>
          </a:p>
        </p:txBody>
      </p:sp>
      <p:sp>
        <p:nvSpPr>
          <p:cNvPr id="4" name="Dia számának helye 3"/>
          <p:cNvSpPr>
            <a:spLocks noGrp="1"/>
          </p:cNvSpPr>
          <p:nvPr>
            <p:ph type="sldNum" sz="quarter" idx="10"/>
          </p:nvPr>
        </p:nvSpPr>
        <p:spPr/>
        <p:txBody>
          <a:bodyPr/>
          <a:lstStyle/>
          <a:p>
            <a:fld id="{FAF9683F-16E2-4C6F-AD0A-FBE2A7BEC0ED}" type="slidenum">
              <a:rPr lang="hu-HU" smtClean="0"/>
              <a:t>12</a:t>
            </a:fld>
            <a:endParaRPr lang="hu-HU"/>
          </a:p>
        </p:txBody>
      </p:sp>
    </p:spTree>
    <p:extLst>
      <p:ext uri="{BB962C8B-B14F-4D97-AF65-F5344CB8AC3E}">
        <p14:creationId xmlns:p14="http://schemas.microsoft.com/office/powerpoint/2010/main" val="32305446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r>
              <a:rPr lang="hu-HU" dirty="0" smtClean="0"/>
              <a:t>T</a:t>
            </a:r>
            <a:r>
              <a:rPr lang="en-GB" dirty="0" smtClean="0"/>
              <a:t>he content processing tool has also developed a flexible, dynamic procedure for this, allowing each national content editor to introduce new keyword types and their associated optional values. Accordingly, the keywords may even be completely different from country to country (except for the system keywords ensuring the links between modules). </a:t>
            </a:r>
            <a:endParaRPr lang="hu-HU" dirty="0" smtClean="0"/>
          </a:p>
          <a:p>
            <a:endParaRPr lang="en-GB" dirty="0" smtClean="0"/>
          </a:p>
          <a:p>
            <a:endParaRPr lang="en-GB" dirty="0"/>
          </a:p>
        </p:txBody>
      </p:sp>
      <p:sp>
        <p:nvSpPr>
          <p:cNvPr id="4" name="Dia számának helye 3"/>
          <p:cNvSpPr>
            <a:spLocks noGrp="1"/>
          </p:cNvSpPr>
          <p:nvPr>
            <p:ph type="sldNum" sz="quarter" idx="10"/>
          </p:nvPr>
        </p:nvSpPr>
        <p:spPr/>
        <p:txBody>
          <a:bodyPr/>
          <a:lstStyle/>
          <a:p>
            <a:fld id="{FAF9683F-16E2-4C6F-AD0A-FBE2A7BEC0ED}" type="slidenum">
              <a:rPr lang="hu-HU" smtClean="0"/>
              <a:t>13</a:t>
            </a:fld>
            <a:endParaRPr lang="hu-HU"/>
          </a:p>
        </p:txBody>
      </p:sp>
    </p:spTree>
    <p:extLst>
      <p:ext uri="{BB962C8B-B14F-4D97-AF65-F5344CB8AC3E}">
        <p14:creationId xmlns:p14="http://schemas.microsoft.com/office/powerpoint/2010/main" val="32305446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r>
              <a:rPr lang="hu-HU" dirty="0" smtClean="0"/>
              <a:t>T</a:t>
            </a:r>
            <a:r>
              <a:rPr lang="en-GB" dirty="0" smtClean="0"/>
              <a:t>he content processing tool has also developed a flexible, dynamic procedure for this, allowing each national content editor to introduce new keyword types and their associated optional values. Accordingly, the keywords may even be completely different from country to country (except for the system keywords ensuring the links between modules). </a:t>
            </a:r>
            <a:endParaRPr lang="hu-HU" dirty="0" smtClean="0"/>
          </a:p>
          <a:p>
            <a:endParaRPr lang="en-GB" dirty="0" smtClean="0"/>
          </a:p>
          <a:p>
            <a:endParaRPr lang="en-GB" dirty="0"/>
          </a:p>
        </p:txBody>
      </p:sp>
      <p:sp>
        <p:nvSpPr>
          <p:cNvPr id="4" name="Dia számának helye 3"/>
          <p:cNvSpPr>
            <a:spLocks noGrp="1"/>
          </p:cNvSpPr>
          <p:nvPr>
            <p:ph type="sldNum" sz="quarter" idx="10"/>
          </p:nvPr>
        </p:nvSpPr>
        <p:spPr/>
        <p:txBody>
          <a:bodyPr/>
          <a:lstStyle/>
          <a:p>
            <a:fld id="{FAF9683F-16E2-4C6F-AD0A-FBE2A7BEC0ED}" type="slidenum">
              <a:rPr lang="hu-HU" smtClean="0"/>
              <a:t>14</a:t>
            </a:fld>
            <a:endParaRPr lang="hu-HU"/>
          </a:p>
        </p:txBody>
      </p:sp>
    </p:spTree>
    <p:extLst>
      <p:ext uri="{BB962C8B-B14F-4D97-AF65-F5344CB8AC3E}">
        <p14:creationId xmlns:p14="http://schemas.microsoft.com/office/powerpoint/2010/main" val="32305446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Naslovni slaj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xmlns="" id="{5A12D360-8DD3-4529-D6E8-D6F3534684AC}"/>
              </a:ext>
            </a:extLst>
          </p:cNvPr>
          <p:cNvSpPr>
            <a:spLocks noGrp="1"/>
          </p:cNvSpPr>
          <p:nvPr>
            <p:ph type="ctrTitle"/>
          </p:nvPr>
        </p:nvSpPr>
        <p:spPr>
          <a:xfrm>
            <a:off x="1524000" y="1122363"/>
            <a:ext cx="9144000" cy="2387600"/>
          </a:xfrm>
        </p:spPr>
        <p:txBody>
          <a:bodyPr anchor="b"/>
          <a:lstStyle>
            <a:lvl1pPr algn="ctr">
              <a:defRPr sz="6000"/>
            </a:lvl1pPr>
          </a:lstStyle>
          <a:p>
            <a:r>
              <a:rPr lang="en-GB" smtClean="0"/>
              <a:t>Kliknite da biste uredili stil naslova matrice</a:t>
            </a:r>
            <a:endParaRPr lang="en-GB"/>
          </a:p>
        </p:txBody>
      </p:sp>
      <p:sp>
        <p:nvSpPr>
          <p:cNvPr id="3" name="Podnaslov 2">
            <a:extLst>
              <a:ext uri="{FF2B5EF4-FFF2-40B4-BE49-F238E27FC236}">
                <a16:creationId xmlns:a16="http://schemas.microsoft.com/office/drawing/2014/main" xmlns="" id="{D4A93275-5774-A660-5337-694BF459E95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mtClean="0"/>
              <a:t>Kliknite da biste uredili stil podnaslova matrice</a:t>
            </a:r>
            <a:endParaRPr lang="en-GB"/>
          </a:p>
        </p:txBody>
      </p:sp>
      <p:sp>
        <p:nvSpPr>
          <p:cNvPr id="4" name="Rezervirano mjesto datuma 3">
            <a:extLst>
              <a:ext uri="{FF2B5EF4-FFF2-40B4-BE49-F238E27FC236}">
                <a16:creationId xmlns:a16="http://schemas.microsoft.com/office/drawing/2014/main" xmlns="" id="{10887FA8-4D25-E6B4-1F1A-3E0F67500AA5}"/>
              </a:ext>
            </a:extLst>
          </p:cNvPr>
          <p:cNvSpPr>
            <a:spLocks noGrp="1"/>
          </p:cNvSpPr>
          <p:nvPr>
            <p:ph type="dt" sz="half" idx="10"/>
          </p:nvPr>
        </p:nvSpPr>
        <p:spPr/>
        <p:txBody>
          <a:bodyPr/>
          <a:lstStyle/>
          <a:p>
            <a:fld id="{79FCAB69-DF52-4AAE-9E6F-DE89E4A8D063}" type="datetimeFigureOut">
              <a:rPr lang="en-GB" smtClean="0"/>
              <a:t>18/10/2024</a:t>
            </a:fld>
            <a:endParaRPr lang="en-GB"/>
          </a:p>
        </p:txBody>
      </p:sp>
      <p:sp>
        <p:nvSpPr>
          <p:cNvPr id="5" name="Rezervirano mjesto podnožja 4">
            <a:extLst>
              <a:ext uri="{FF2B5EF4-FFF2-40B4-BE49-F238E27FC236}">
                <a16:creationId xmlns:a16="http://schemas.microsoft.com/office/drawing/2014/main" xmlns="" id="{5FF0B460-0717-C006-558D-F1C0809469DD}"/>
              </a:ext>
            </a:extLst>
          </p:cNvPr>
          <p:cNvSpPr>
            <a:spLocks noGrp="1"/>
          </p:cNvSpPr>
          <p:nvPr>
            <p:ph type="ftr" sz="quarter" idx="11"/>
          </p:nvPr>
        </p:nvSpPr>
        <p:spPr/>
        <p:txBody>
          <a:bodyPr/>
          <a:lstStyle/>
          <a:p>
            <a:endParaRPr lang="en-GB"/>
          </a:p>
        </p:txBody>
      </p:sp>
      <p:sp>
        <p:nvSpPr>
          <p:cNvPr id="6" name="Rezervirano mjesto broja slajda 5">
            <a:extLst>
              <a:ext uri="{FF2B5EF4-FFF2-40B4-BE49-F238E27FC236}">
                <a16:creationId xmlns:a16="http://schemas.microsoft.com/office/drawing/2014/main" xmlns="" id="{02954D8D-507F-529B-1AF2-A8642F8D2B50}"/>
              </a:ext>
            </a:extLst>
          </p:cNvPr>
          <p:cNvSpPr>
            <a:spLocks noGrp="1"/>
          </p:cNvSpPr>
          <p:nvPr>
            <p:ph type="sldNum" sz="quarter" idx="12"/>
          </p:nvPr>
        </p:nvSpPr>
        <p:spPr/>
        <p:txBody>
          <a:bodyPr/>
          <a:lstStyle/>
          <a:p>
            <a:fld id="{E989CD5A-8C42-496D-9D90-54529FEE1167}" type="slidenum">
              <a:rPr lang="en-GB" smtClean="0"/>
              <a:t>‹#›</a:t>
            </a:fld>
            <a:endParaRPr lang="en-GB"/>
          </a:p>
        </p:txBody>
      </p:sp>
    </p:spTree>
    <p:extLst>
      <p:ext uri="{BB962C8B-B14F-4D97-AF65-F5344CB8AC3E}">
        <p14:creationId xmlns:p14="http://schemas.microsoft.com/office/powerpoint/2010/main" val="19347290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slov i sadržaj">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xmlns="" id="{FA3CA190-5ABE-2990-D150-FB713C0AFB7F}"/>
              </a:ext>
            </a:extLst>
          </p:cNvPr>
          <p:cNvSpPr>
            <a:spLocks noGrp="1"/>
          </p:cNvSpPr>
          <p:nvPr>
            <p:ph type="title"/>
          </p:nvPr>
        </p:nvSpPr>
        <p:spPr/>
        <p:txBody>
          <a:bodyPr/>
          <a:lstStyle/>
          <a:p>
            <a:r>
              <a:rPr lang="en-GB" smtClean="0"/>
              <a:t>Kliknite da biste uredili stil naslova matrice</a:t>
            </a:r>
            <a:endParaRPr lang="en-GB"/>
          </a:p>
        </p:txBody>
      </p:sp>
      <p:sp>
        <p:nvSpPr>
          <p:cNvPr id="3" name="Rezervirano mjesto sadržaja 2">
            <a:extLst>
              <a:ext uri="{FF2B5EF4-FFF2-40B4-BE49-F238E27FC236}">
                <a16:creationId xmlns:a16="http://schemas.microsoft.com/office/drawing/2014/main" xmlns="" id="{CEB3487E-47EC-B7EC-E36D-0B890C0B19F9}"/>
              </a:ext>
            </a:extLst>
          </p:cNvPr>
          <p:cNvSpPr>
            <a:spLocks noGrp="1"/>
          </p:cNvSpPr>
          <p:nvPr>
            <p:ph idx="1"/>
          </p:nvPr>
        </p:nvSpPr>
        <p:spPr/>
        <p:txBody>
          <a:bodyPr/>
          <a:lstStyle/>
          <a:p>
            <a:pPr lvl="0"/>
            <a:r>
              <a:rPr lang="en-GB" smtClean="0"/>
              <a:t>Kliknite da biste uredili matrice</a:t>
            </a:r>
          </a:p>
          <a:p>
            <a:pPr lvl="1"/>
            <a:r>
              <a:rPr lang="en-GB" smtClean="0"/>
              <a:t>Druga razina</a:t>
            </a:r>
          </a:p>
          <a:p>
            <a:pPr lvl="2"/>
            <a:r>
              <a:rPr lang="en-GB" smtClean="0"/>
              <a:t>Treća razina</a:t>
            </a:r>
          </a:p>
          <a:p>
            <a:pPr lvl="3"/>
            <a:r>
              <a:rPr lang="en-GB" smtClean="0"/>
              <a:t>Četvrta razina</a:t>
            </a:r>
          </a:p>
          <a:p>
            <a:pPr lvl="4"/>
            <a:r>
              <a:rPr lang="en-GB" smtClean="0"/>
              <a:t>Peta razina stilove teksta</a:t>
            </a:r>
            <a:endParaRPr lang="en-GB"/>
          </a:p>
        </p:txBody>
      </p:sp>
      <p:sp>
        <p:nvSpPr>
          <p:cNvPr id="4" name="Rezervirano mjesto datuma 3">
            <a:extLst>
              <a:ext uri="{FF2B5EF4-FFF2-40B4-BE49-F238E27FC236}">
                <a16:creationId xmlns:a16="http://schemas.microsoft.com/office/drawing/2014/main" xmlns="" id="{990927FE-EFA5-F7CB-A7DC-3275F3FC8B61}"/>
              </a:ext>
            </a:extLst>
          </p:cNvPr>
          <p:cNvSpPr>
            <a:spLocks noGrp="1"/>
          </p:cNvSpPr>
          <p:nvPr>
            <p:ph type="dt" sz="half" idx="10"/>
          </p:nvPr>
        </p:nvSpPr>
        <p:spPr/>
        <p:txBody>
          <a:bodyPr/>
          <a:lstStyle/>
          <a:p>
            <a:fld id="{79FCAB69-DF52-4AAE-9E6F-DE89E4A8D063}" type="datetimeFigureOut">
              <a:rPr lang="en-GB" smtClean="0"/>
              <a:t>18/10/2024</a:t>
            </a:fld>
            <a:endParaRPr lang="en-GB"/>
          </a:p>
        </p:txBody>
      </p:sp>
      <p:sp>
        <p:nvSpPr>
          <p:cNvPr id="5" name="Rezervirano mjesto podnožja 4">
            <a:extLst>
              <a:ext uri="{FF2B5EF4-FFF2-40B4-BE49-F238E27FC236}">
                <a16:creationId xmlns:a16="http://schemas.microsoft.com/office/drawing/2014/main" xmlns="" id="{5C8DAD34-D73C-CDAA-D7F9-2FA7CA1706E7}"/>
              </a:ext>
            </a:extLst>
          </p:cNvPr>
          <p:cNvSpPr>
            <a:spLocks noGrp="1"/>
          </p:cNvSpPr>
          <p:nvPr>
            <p:ph type="ftr" sz="quarter" idx="11"/>
          </p:nvPr>
        </p:nvSpPr>
        <p:spPr/>
        <p:txBody>
          <a:bodyPr/>
          <a:lstStyle/>
          <a:p>
            <a:endParaRPr lang="en-GB"/>
          </a:p>
        </p:txBody>
      </p:sp>
      <p:sp>
        <p:nvSpPr>
          <p:cNvPr id="6" name="Rezervirano mjesto broja slajda 5">
            <a:extLst>
              <a:ext uri="{FF2B5EF4-FFF2-40B4-BE49-F238E27FC236}">
                <a16:creationId xmlns:a16="http://schemas.microsoft.com/office/drawing/2014/main" xmlns="" id="{0C86359D-DD87-FAEE-957C-0E9DF387D4B4}"/>
              </a:ext>
            </a:extLst>
          </p:cNvPr>
          <p:cNvSpPr>
            <a:spLocks noGrp="1"/>
          </p:cNvSpPr>
          <p:nvPr>
            <p:ph type="sldNum" sz="quarter" idx="12"/>
          </p:nvPr>
        </p:nvSpPr>
        <p:spPr/>
        <p:txBody>
          <a:bodyPr/>
          <a:lstStyle/>
          <a:p>
            <a:fld id="{E989CD5A-8C42-496D-9D90-54529FEE1167}" type="slidenum">
              <a:rPr lang="en-GB" smtClean="0"/>
              <a:t>‹#›</a:t>
            </a:fld>
            <a:endParaRPr lang="en-GB"/>
          </a:p>
        </p:txBody>
      </p:sp>
    </p:spTree>
    <p:extLst>
      <p:ext uri="{BB962C8B-B14F-4D97-AF65-F5344CB8AC3E}">
        <p14:creationId xmlns:p14="http://schemas.microsoft.com/office/powerpoint/2010/main" val="8971693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aglavlje sekcije">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xmlns="" id="{3FA35DC0-92D4-25A1-3A91-03FFF620A34C}"/>
              </a:ext>
            </a:extLst>
          </p:cNvPr>
          <p:cNvSpPr>
            <a:spLocks noGrp="1"/>
          </p:cNvSpPr>
          <p:nvPr>
            <p:ph type="title"/>
          </p:nvPr>
        </p:nvSpPr>
        <p:spPr>
          <a:xfrm>
            <a:off x="831850" y="1709738"/>
            <a:ext cx="10515600" cy="2852737"/>
          </a:xfrm>
        </p:spPr>
        <p:txBody>
          <a:bodyPr anchor="b"/>
          <a:lstStyle>
            <a:lvl1pPr>
              <a:defRPr sz="6000"/>
            </a:lvl1pPr>
          </a:lstStyle>
          <a:p>
            <a:r>
              <a:rPr lang="en-GB" smtClean="0"/>
              <a:t>Kliknite da biste uredili stil naslova matrice</a:t>
            </a:r>
            <a:endParaRPr lang="en-GB"/>
          </a:p>
        </p:txBody>
      </p:sp>
      <p:sp>
        <p:nvSpPr>
          <p:cNvPr id="3" name="Rezervirano mjesto teksta 2">
            <a:extLst>
              <a:ext uri="{FF2B5EF4-FFF2-40B4-BE49-F238E27FC236}">
                <a16:creationId xmlns:a16="http://schemas.microsoft.com/office/drawing/2014/main" xmlns="" id="{82A3C9C8-C105-6F84-C81F-2BF12F6AB0A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smtClean="0"/>
              <a:t>Kliknite da biste uredili matrice</a:t>
            </a:r>
            <a:endParaRPr lang="en-GB"/>
          </a:p>
        </p:txBody>
      </p:sp>
      <p:sp>
        <p:nvSpPr>
          <p:cNvPr id="4" name="Rezervirano mjesto datuma 3">
            <a:extLst>
              <a:ext uri="{FF2B5EF4-FFF2-40B4-BE49-F238E27FC236}">
                <a16:creationId xmlns:a16="http://schemas.microsoft.com/office/drawing/2014/main" xmlns="" id="{8EC652E8-60E6-4A63-C48D-0EBB607D7546}"/>
              </a:ext>
            </a:extLst>
          </p:cNvPr>
          <p:cNvSpPr>
            <a:spLocks noGrp="1"/>
          </p:cNvSpPr>
          <p:nvPr>
            <p:ph type="dt" sz="half" idx="10"/>
          </p:nvPr>
        </p:nvSpPr>
        <p:spPr/>
        <p:txBody>
          <a:bodyPr/>
          <a:lstStyle/>
          <a:p>
            <a:fld id="{79FCAB69-DF52-4AAE-9E6F-DE89E4A8D063}" type="datetimeFigureOut">
              <a:rPr lang="en-GB" smtClean="0"/>
              <a:t>18/10/2024</a:t>
            </a:fld>
            <a:endParaRPr lang="en-GB"/>
          </a:p>
        </p:txBody>
      </p:sp>
      <p:sp>
        <p:nvSpPr>
          <p:cNvPr id="5" name="Rezervirano mjesto podnožja 4">
            <a:extLst>
              <a:ext uri="{FF2B5EF4-FFF2-40B4-BE49-F238E27FC236}">
                <a16:creationId xmlns:a16="http://schemas.microsoft.com/office/drawing/2014/main" xmlns="" id="{1AB0752D-CC57-206D-0B78-80EF8D809705}"/>
              </a:ext>
            </a:extLst>
          </p:cNvPr>
          <p:cNvSpPr>
            <a:spLocks noGrp="1"/>
          </p:cNvSpPr>
          <p:nvPr>
            <p:ph type="ftr" sz="quarter" idx="11"/>
          </p:nvPr>
        </p:nvSpPr>
        <p:spPr/>
        <p:txBody>
          <a:bodyPr/>
          <a:lstStyle/>
          <a:p>
            <a:endParaRPr lang="en-GB"/>
          </a:p>
        </p:txBody>
      </p:sp>
      <p:sp>
        <p:nvSpPr>
          <p:cNvPr id="6" name="Rezervirano mjesto broja slajda 5">
            <a:extLst>
              <a:ext uri="{FF2B5EF4-FFF2-40B4-BE49-F238E27FC236}">
                <a16:creationId xmlns:a16="http://schemas.microsoft.com/office/drawing/2014/main" xmlns="" id="{34EB6EA0-2C5D-F4E2-57FF-09D93BA61FD8}"/>
              </a:ext>
            </a:extLst>
          </p:cNvPr>
          <p:cNvSpPr>
            <a:spLocks noGrp="1"/>
          </p:cNvSpPr>
          <p:nvPr>
            <p:ph type="sldNum" sz="quarter" idx="12"/>
          </p:nvPr>
        </p:nvSpPr>
        <p:spPr/>
        <p:txBody>
          <a:bodyPr/>
          <a:lstStyle/>
          <a:p>
            <a:fld id="{E989CD5A-8C42-496D-9D90-54529FEE1167}" type="slidenum">
              <a:rPr lang="en-GB" smtClean="0"/>
              <a:t>‹#›</a:t>
            </a:fld>
            <a:endParaRPr lang="en-GB"/>
          </a:p>
        </p:txBody>
      </p:sp>
    </p:spTree>
    <p:extLst>
      <p:ext uri="{BB962C8B-B14F-4D97-AF65-F5344CB8AC3E}">
        <p14:creationId xmlns:p14="http://schemas.microsoft.com/office/powerpoint/2010/main" val="28667500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sadržaja">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xmlns="" id="{C233EFFE-5B8D-414F-D3ED-508ABE8D7BED}"/>
              </a:ext>
            </a:extLst>
          </p:cNvPr>
          <p:cNvSpPr>
            <a:spLocks noGrp="1"/>
          </p:cNvSpPr>
          <p:nvPr>
            <p:ph type="title"/>
          </p:nvPr>
        </p:nvSpPr>
        <p:spPr/>
        <p:txBody>
          <a:bodyPr/>
          <a:lstStyle/>
          <a:p>
            <a:r>
              <a:rPr lang="en-GB" smtClean="0"/>
              <a:t>Kliknite da biste uredili stil naslova matrice</a:t>
            </a:r>
            <a:endParaRPr lang="en-GB"/>
          </a:p>
        </p:txBody>
      </p:sp>
      <p:sp>
        <p:nvSpPr>
          <p:cNvPr id="3" name="Rezervirano mjesto sadržaja 2">
            <a:extLst>
              <a:ext uri="{FF2B5EF4-FFF2-40B4-BE49-F238E27FC236}">
                <a16:creationId xmlns:a16="http://schemas.microsoft.com/office/drawing/2014/main" xmlns="" id="{3977CB56-BCAE-3293-1083-18AEA6912472}"/>
              </a:ext>
            </a:extLst>
          </p:cNvPr>
          <p:cNvSpPr>
            <a:spLocks noGrp="1"/>
          </p:cNvSpPr>
          <p:nvPr>
            <p:ph sz="half" idx="1"/>
          </p:nvPr>
        </p:nvSpPr>
        <p:spPr>
          <a:xfrm>
            <a:off x="838200" y="1825625"/>
            <a:ext cx="5181600" cy="4351338"/>
          </a:xfrm>
        </p:spPr>
        <p:txBody>
          <a:bodyPr/>
          <a:lstStyle/>
          <a:p>
            <a:pPr lvl="0"/>
            <a:r>
              <a:rPr lang="en-GB" smtClean="0"/>
              <a:t>Kliknite da biste uredili matrice</a:t>
            </a:r>
          </a:p>
          <a:p>
            <a:pPr lvl="1"/>
            <a:r>
              <a:rPr lang="en-GB" smtClean="0"/>
              <a:t>Druga razina</a:t>
            </a:r>
          </a:p>
          <a:p>
            <a:pPr lvl="2"/>
            <a:r>
              <a:rPr lang="en-GB" smtClean="0"/>
              <a:t>Treća razina</a:t>
            </a:r>
          </a:p>
          <a:p>
            <a:pPr lvl="3"/>
            <a:r>
              <a:rPr lang="en-GB" smtClean="0"/>
              <a:t>Četvrta razina</a:t>
            </a:r>
          </a:p>
          <a:p>
            <a:pPr lvl="4"/>
            <a:r>
              <a:rPr lang="en-GB" smtClean="0"/>
              <a:t>Peta razina stilove teksta</a:t>
            </a:r>
            <a:endParaRPr lang="en-GB"/>
          </a:p>
        </p:txBody>
      </p:sp>
      <p:sp>
        <p:nvSpPr>
          <p:cNvPr id="4" name="Rezervirano mjesto sadržaja 3">
            <a:extLst>
              <a:ext uri="{FF2B5EF4-FFF2-40B4-BE49-F238E27FC236}">
                <a16:creationId xmlns:a16="http://schemas.microsoft.com/office/drawing/2014/main" xmlns="" id="{34B03FF8-9267-59ED-202D-AB0CCAAD6611}"/>
              </a:ext>
            </a:extLst>
          </p:cNvPr>
          <p:cNvSpPr>
            <a:spLocks noGrp="1"/>
          </p:cNvSpPr>
          <p:nvPr>
            <p:ph sz="half" idx="2"/>
          </p:nvPr>
        </p:nvSpPr>
        <p:spPr>
          <a:xfrm>
            <a:off x="6172200" y="1825625"/>
            <a:ext cx="5181600" cy="4351338"/>
          </a:xfrm>
        </p:spPr>
        <p:txBody>
          <a:bodyPr/>
          <a:lstStyle/>
          <a:p>
            <a:pPr lvl="0"/>
            <a:r>
              <a:rPr lang="en-GB" smtClean="0"/>
              <a:t>Kliknite da biste uredili matrice</a:t>
            </a:r>
          </a:p>
          <a:p>
            <a:pPr lvl="1"/>
            <a:r>
              <a:rPr lang="en-GB" smtClean="0"/>
              <a:t>Druga razina</a:t>
            </a:r>
          </a:p>
          <a:p>
            <a:pPr lvl="2"/>
            <a:r>
              <a:rPr lang="en-GB" smtClean="0"/>
              <a:t>Treća razina</a:t>
            </a:r>
          </a:p>
          <a:p>
            <a:pPr lvl="3"/>
            <a:r>
              <a:rPr lang="en-GB" smtClean="0"/>
              <a:t>Četvrta razina</a:t>
            </a:r>
          </a:p>
          <a:p>
            <a:pPr lvl="4"/>
            <a:r>
              <a:rPr lang="en-GB" smtClean="0"/>
              <a:t>Peta razina stilove teksta</a:t>
            </a:r>
            <a:endParaRPr lang="en-GB"/>
          </a:p>
        </p:txBody>
      </p:sp>
      <p:sp>
        <p:nvSpPr>
          <p:cNvPr id="5" name="Rezervirano mjesto datuma 4">
            <a:extLst>
              <a:ext uri="{FF2B5EF4-FFF2-40B4-BE49-F238E27FC236}">
                <a16:creationId xmlns:a16="http://schemas.microsoft.com/office/drawing/2014/main" xmlns="" id="{0396636F-ACC1-B37A-1F65-C81D43F7D3A9}"/>
              </a:ext>
            </a:extLst>
          </p:cNvPr>
          <p:cNvSpPr>
            <a:spLocks noGrp="1"/>
          </p:cNvSpPr>
          <p:nvPr>
            <p:ph type="dt" sz="half" idx="10"/>
          </p:nvPr>
        </p:nvSpPr>
        <p:spPr/>
        <p:txBody>
          <a:bodyPr/>
          <a:lstStyle/>
          <a:p>
            <a:fld id="{79FCAB69-DF52-4AAE-9E6F-DE89E4A8D063}" type="datetimeFigureOut">
              <a:rPr lang="en-GB" smtClean="0"/>
              <a:t>18/10/2024</a:t>
            </a:fld>
            <a:endParaRPr lang="en-GB"/>
          </a:p>
        </p:txBody>
      </p:sp>
      <p:sp>
        <p:nvSpPr>
          <p:cNvPr id="6" name="Rezervirano mjesto podnožja 5">
            <a:extLst>
              <a:ext uri="{FF2B5EF4-FFF2-40B4-BE49-F238E27FC236}">
                <a16:creationId xmlns:a16="http://schemas.microsoft.com/office/drawing/2014/main" xmlns="" id="{AF19BF48-2258-3773-34A3-0DF2C933358B}"/>
              </a:ext>
            </a:extLst>
          </p:cNvPr>
          <p:cNvSpPr>
            <a:spLocks noGrp="1"/>
          </p:cNvSpPr>
          <p:nvPr>
            <p:ph type="ftr" sz="quarter" idx="11"/>
          </p:nvPr>
        </p:nvSpPr>
        <p:spPr/>
        <p:txBody>
          <a:bodyPr/>
          <a:lstStyle/>
          <a:p>
            <a:endParaRPr lang="en-GB"/>
          </a:p>
        </p:txBody>
      </p:sp>
      <p:sp>
        <p:nvSpPr>
          <p:cNvPr id="7" name="Rezervirano mjesto broja slajda 6">
            <a:extLst>
              <a:ext uri="{FF2B5EF4-FFF2-40B4-BE49-F238E27FC236}">
                <a16:creationId xmlns:a16="http://schemas.microsoft.com/office/drawing/2014/main" xmlns="" id="{2E67EDDA-A5A9-FD34-2E38-158CCAC1B3CB}"/>
              </a:ext>
            </a:extLst>
          </p:cNvPr>
          <p:cNvSpPr>
            <a:spLocks noGrp="1"/>
          </p:cNvSpPr>
          <p:nvPr>
            <p:ph type="sldNum" sz="quarter" idx="12"/>
          </p:nvPr>
        </p:nvSpPr>
        <p:spPr/>
        <p:txBody>
          <a:bodyPr/>
          <a:lstStyle/>
          <a:p>
            <a:fld id="{E989CD5A-8C42-496D-9D90-54529FEE1167}" type="slidenum">
              <a:rPr lang="en-GB" smtClean="0"/>
              <a:t>‹#›</a:t>
            </a:fld>
            <a:endParaRPr lang="en-GB"/>
          </a:p>
        </p:txBody>
      </p:sp>
    </p:spTree>
    <p:extLst>
      <p:ext uri="{BB962C8B-B14F-4D97-AF65-F5344CB8AC3E}">
        <p14:creationId xmlns:p14="http://schemas.microsoft.com/office/powerpoint/2010/main" val="25214111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Usporedba">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xmlns="" id="{577C6803-D769-869D-D146-EE715ECFA11F}"/>
              </a:ext>
            </a:extLst>
          </p:cNvPr>
          <p:cNvSpPr>
            <a:spLocks noGrp="1"/>
          </p:cNvSpPr>
          <p:nvPr>
            <p:ph type="title"/>
          </p:nvPr>
        </p:nvSpPr>
        <p:spPr>
          <a:xfrm>
            <a:off x="839788" y="365125"/>
            <a:ext cx="10515600" cy="1325563"/>
          </a:xfrm>
        </p:spPr>
        <p:txBody>
          <a:bodyPr/>
          <a:lstStyle/>
          <a:p>
            <a:r>
              <a:rPr lang="en-GB" smtClean="0"/>
              <a:t>Kliknite da biste uredili stil naslova matrice</a:t>
            </a:r>
            <a:endParaRPr lang="en-GB"/>
          </a:p>
        </p:txBody>
      </p:sp>
      <p:sp>
        <p:nvSpPr>
          <p:cNvPr id="3" name="Rezervirano mjesto teksta 2">
            <a:extLst>
              <a:ext uri="{FF2B5EF4-FFF2-40B4-BE49-F238E27FC236}">
                <a16:creationId xmlns:a16="http://schemas.microsoft.com/office/drawing/2014/main" xmlns="" id="{F6F5468C-98A7-A6E3-C473-8DAC61B6590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Kliknite da biste uredili matrice</a:t>
            </a:r>
            <a:endParaRPr lang="en-GB"/>
          </a:p>
        </p:txBody>
      </p:sp>
      <p:sp>
        <p:nvSpPr>
          <p:cNvPr id="4" name="Rezervirano mjesto sadržaja 3">
            <a:extLst>
              <a:ext uri="{FF2B5EF4-FFF2-40B4-BE49-F238E27FC236}">
                <a16:creationId xmlns:a16="http://schemas.microsoft.com/office/drawing/2014/main" xmlns="" id="{F4C8B46C-E5E7-4978-0B03-9D7E6B9FFE64}"/>
              </a:ext>
            </a:extLst>
          </p:cNvPr>
          <p:cNvSpPr>
            <a:spLocks noGrp="1"/>
          </p:cNvSpPr>
          <p:nvPr>
            <p:ph sz="half" idx="2"/>
          </p:nvPr>
        </p:nvSpPr>
        <p:spPr>
          <a:xfrm>
            <a:off x="839788" y="2505075"/>
            <a:ext cx="5157787" cy="3684588"/>
          </a:xfrm>
        </p:spPr>
        <p:txBody>
          <a:bodyPr/>
          <a:lstStyle/>
          <a:p>
            <a:pPr lvl="0"/>
            <a:r>
              <a:rPr lang="en-GB" smtClean="0"/>
              <a:t>Kliknite da biste uredili matrice</a:t>
            </a:r>
          </a:p>
          <a:p>
            <a:pPr lvl="1"/>
            <a:r>
              <a:rPr lang="en-GB" smtClean="0"/>
              <a:t>Druga razina</a:t>
            </a:r>
          </a:p>
          <a:p>
            <a:pPr lvl="2"/>
            <a:r>
              <a:rPr lang="en-GB" smtClean="0"/>
              <a:t>Treća razina</a:t>
            </a:r>
          </a:p>
          <a:p>
            <a:pPr lvl="3"/>
            <a:r>
              <a:rPr lang="en-GB" smtClean="0"/>
              <a:t>Četvrta razina</a:t>
            </a:r>
          </a:p>
          <a:p>
            <a:pPr lvl="4"/>
            <a:r>
              <a:rPr lang="en-GB" smtClean="0"/>
              <a:t>Peta razina stilove teksta</a:t>
            </a:r>
            <a:endParaRPr lang="en-GB"/>
          </a:p>
        </p:txBody>
      </p:sp>
      <p:sp>
        <p:nvSpPr>
          <p:cNvPr id="5" name="Rezervirano mjesto teksta 4">
            <a:extLst>
              <a:ext uri="{FF2B5EF4-FFF2-40B4-BE49-F238E27FC236}">
                <a16:creationId xmlns:a16="http://schemas.microsoft.com/office/drawing/2014/main" xmlns="" id="{8A6761CF-2495-6D18-5228-8DCAD2E28AF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Kliknite da biste uredili matrice</a:t>
            </a:r>
            <a:endParaRPr lang="en-GB"/>
          </a:p>
        </p:txBody>
      </p:sp>
      <p:sp>
        <p:nvSpPr>
          <p:cNvPr id="6" name="Rezervirano mjesto sadržaja 5">
            <a:extLst>
              <a:ext uri="{FF2B5EF4-FFF2-40B4-BE49-F238E27FC236}">
                <a16:creationId xmlns:a16="http://schemas.microsoft.com/office/drawing/2014/main" xmlns="" id="{75BE69DA-ECEF-1B12-2619-DCC0E21BA9FE}"/>
              </a:ext>
            </a:extLst>
          </p:cNvPr>
          <p:cNvSpPr>
            <a:spLocks noGrp="1"/>
          </p:cNvSpPr>
          <p:nvPr>
            <p:ph sz="quarter" idx="4"/>
          </p:nvPr>
        </p:nvSpPr>
        <p:spPr>
          <a:xfrm>
            <a:off x="6172200" y="2505075"/>
            <a:ext cx="5183188" cy="3684588"/>
          </a:xfrm>
        </p:spPr>
        <p:txBody>
          <a:bodyPr/>
          <a:lstStyle/>
          <a:p>
            <a:pPr lvl="0"/>
            <a:r>
              <a:rPr lang="en-GB" smtClean="0"/>
              <a:t>Kliknite da biste uredili matrice</a:t>
            </a:r>
          </a:p>
          <a:p>
            <a:pPr lvl="1"/>
            <a:r>
              <a:rPr lang="en-GB" smtClean="0"/>
              <a:t>Druga razina</a:t>
            </a:r>
          </a:p>
          <a:p>
            <a:pPr lvl="2"/>
            <a:r>
              <a:rPr lang="en-GB" smtClean="0"/>
              <a:t>Treća razina</a:t>
            </a:r>
          </a:p>
          <a:p>
            <a:pPr lvl="3"/>
            <a:r>
              <a:rPr lang="en-GB" smtClean="0"/>
              <a:t>Četvrta razina</a:t>
            </a:r>
          </a:p>
          <a:p>
            <a:pPr lvl="4"/>
            <a:r>
              <a:rPr lang="en-GB" smtClean="0"/>
              <a:t>Peta razina stilove teksta</a:t>
            </a:r>
            <a:endParaRPr lang="en-GB"/>
          </a:p>
        </p:txBody>
      </p:sp>
      <p:sp>
        <p:nvSpPr>
          <p:cNvPr id="7" name="Rezervirano mjesto datuma 6">
            <a:extLst>
              <a:ext uri="{FF2B5EF4-FFF2-40B4-BE49-F238E27FC236}">
                <a16:creationId xmlns:a16="http://schemas.microsoft.com/office/drawing/2014/main" xmlns="" id="{5B77C218-9530-C6FF-FCBB-B956A3F613FA}"/>
              </a:ext>
            </a:extLst>
          </p:cNvPr>
          <p:cNvSpPr>
            <a:spLocks noGrp="1"/>
          </p:cNvSpPr>
          <p:nvPr>
            <p:ph type="dt" sz="half" idx="10"/>
          </p:nvPr>
        </p:nvSpPr>
        <p:spPr/>
        <p:txBody>
          <a:bodyPr/>
          <a:lstStyle/>
          <a:p>
            <a:fld id="{79FCAB69-DF52-4AAE-9E6F-DE89E4A8D063}" type="datetimeFigureOut">
              <a:rPr lang="en-GB" smtClean="0"/>
              <a:t>18/10/2024</a:t>
            </a:fld>
            <a:endParaRPr lang="en-GB"/>
          </a:p>
        </p:txBody>
      </p:sp>
      <p:sp>
        <p:nvSpPr>
          <p:cNvPr id="8" name="Rezervirano mjesto podnožja 7">
            <a:extLst>
              <a:ext uri="{FF2B5EF4-FFF2-40B4-BE49-F238E27FC236}">
                <a16:creationId xmlns:a16="http://schemas.microsoft.com/office/drawing/2014/main" xmlns="" id="{C35FFF6D-9C13-F766-B3C7-E61F0337532E}"/>
              </a:ext>
            </a:extLst>
          </p:cNvPr>
          <p:cNvSpPr>
            <a:spLocks noGrp="1"/>
          </p:cNvSpPr>
          <p:nvPr>
            <p:ph type="ftr" sz="quarter" idx="11"/>
          </p:nvPr>
        </p:nvSpPr>
        <p:spPr/>
        <p:txBody>
          <a:bodyPr/>
          <a:lstStyle/>
          <a:p>
            <a:endParaRPr lang="en-GB"/>
          </a:p>
        </p:txBody>
      </p:sp>
      <p:sp>
        <p:nvSpPr>
          <p:cNvPr id="9" name="Rezervirano mjesto broja slajda 8">
            <a:extLst>
              <a:ext uri="{FF2B5EF4-FFF2-40B4-BE49-F238E27FC236}">
                <a16:creationId xmlns:a16="http://schemas.microsoft.com/office/drawing/2014/main" xmlns="" id="{AFFC40F1-3AE9-B590-07FB-B6D6195EACAB}"/>
              </a:ext>
            </a:extLst>
          </p:cNvPr>
          <p:cNvSpPr>
            <a:spLocks noGrp="1"/>
          </p:cNvSpPr>
          <p:nvPr>
            <p:ph type="sldNum" sz="quarter" idx="12"/>
          </p:nvPr>
        </p:nvSpPr>
        <p:spPr/>
        <p:txBody>
          <a:bodyPr/>
          <a:lstStyle/>
          <a:p>
            <a:fld id="{E989CD5A-8C42-496D-9D90-54529FEE1167}" type="slidenum">
              <a:rPr lang="en-GB" smtClean="0"/>
              <a:t>‹#›</a:t>
            </a:fld>
            <a:endParaRPr lang="en-GB"/>
          </a:p>
        </p:txBody>
      </p:sp>
    </p:spTree>
    <p:extLst>
      <p:ext uri="{BB962C8B-B14F-4D97-AF65-F5344CB8AC3E}">
        <p14:creationId xmlns:p14="http://schemas.microsoft.com/office/powerpoint/2010/main" val="38604587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amo naslov">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xmlns="" id="{895B1D2E-EB42-B486-5AF8-917E6DFD0EA3}"/>
              </a:ext>
            </a:extLst>
          </p:cNvPr>
          <p:cNvSpPr>
            <a:spLocks noGrp="1"/>
          </p:cNvSpPr>
          <p:nvPr>
            <p:ph type="title"/>
          </p:nvPr>
        </p:nvSpPr>
        <p:spPr/>
        <p:txBody>
          <a:bodyPr/>
          <a:lstStyle/>
          <a:p>
            <a:r>
              <a:rPr lang="en-GB" smtClean="0"/>
              <a:t>Kliknite da biste uredili stil naslova matrice</a:t>
            </a:r>
            <a:endParaRPr lang="en-GB"/>
          </a:p>
        </p:txBody>
      </p:sp>
      <p:sp>
        <p:nvSpPr>
          <p:cNvPr id="3" name="Rezervirano mjesto datuma 2">
            <a:extLst>
              <a:ext uri="{FF2B5EF4-FFF2-40B4-BE49-F238E27FC236}">
                <a16:creationId xmlns:a16="http://schemas.microsoft.com/office/drawing/2014/main" xmlns="" id="{447C0CF5-C4E1-7622-3F1E-3BFEC266C0F4}"/>
              </a:ext>
            </a:extLst>
          </p:cNvPr>
          <p:cNvSpPr>
            <a:spLocks noGrp="1"/>
          </p:cNvSpPr>
          <p:nvPr>
            <p:ph type="dt" sz="half" idx="10"/>
          </p:nvPr>
        </p:nvSpPr>
        <p:spPr/>
        <p:txBody>
          <a:bodyPr/>
          <a:lstStyle/>
          <a:p>
            <a:fld id="{79FCAB69-DF52-4AAE-9E6F-DE89E4A8D063}" type="datetimeFigureOut">
              <a:rPr lang="en-GB" smtClean="0"/>
              <a:t>18/10/2024</a:t>
            </a:fld>
            <a:endParaRPr lang="en-GB"/>
          </a:p>
        </p:txBody>
      </p:sp>
      <p:sp>
        <p:nvSpPr>
          <p:cNvPr id="4" name="Rezervirano mjesto podnožja 3">
            <a:extLst>
              <a:ext uri="{FF2B5EF4-FFF2-40B4-BE49-F238E27FC236}">
                <a16:creationId xmlns:a16="http://schemas.microsoft.com/office/drawing/2014/main" xmlns="" id="{A884FC07-FF01-5B28-225A-B88975380364}"/>
              </a:ext>
            </a:extLst>
          </p:cNvPr>
          <p:cNvSpPr>
            <a:spLocks noGrp="1"/>
          </p:cNvSpPr>
          <p:nvPr>
            <p:ph type="ftr" sz="quarter" idx="11"/>
          </p:nvPr>
        </p:nvSpPr>
        <p:spPr/>
        <p:txBody>
          <a:bodyPr/>
          <a:lstStyle/>
          <a:p>
            <a:endParaRPr lang="en-GB"/>
          </a:p>
        </p:txBody>
      </p:sp>
      <p:sp>
        <p:nvSpPr>
          <p:cNvPr id="5" name="Rezervirano mjesto broja slajda 4">
            <a:extLst>
              <a:ext uri="{FF2B5EF4-FFF2-40B4-BE49-F238E27FC236}">
                <a16:creationId xmlns:a16="http://schemas.microsoft.com/office/drawing/2014/main" xmlns="" id="{DC73E46A-D5BA-62DD-E96A-1669A0181E82}"/>
              </a:ext>
            </a:extLst>
          </p:cNvPr>
          <p:cNvSpPr>
            <a:spLocks noGrp="1"/>
          </p:cNvSpPr>
          <p:nvPr>
            <p:ph type="sldNum" sz="quarter" idx="12"/>
          </p:nvPr>
        </p:nvSpPr>
        <p:spPr/>
        <p:txBody>
          <a:bodyPr/>
          <a:lstStyle/>
          <a:p>
            <a:fld id="{E989CD5A-8C42-496D-9D90-54529FEE1167}" type="slidenum">
              <a:rPr lang="en-GB" smtClean="0"/>
              <a:t>‹#›</a:t>
            </a:fld>
            <a:endParaRPr lang="en-GB"/>
          </a:p>
        </p:txBody>
      </p:sp>
    </p:spTree>
    <p:extLst>
      <p:ext uri="{BB962C8B-B14F-4D97-AF65-F5344CB8AC3E}">
        <p14:creationId xmlns:p14="http://schemas.microsoft.com/office/powerpoint/2010/main" val="13498245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azno">
    <p:spTree>
      <p:nvGrpSpPr>
        <p:cNvPr id="1" name=""/>
        <p:cNvGrpSpPr/>
        <p:nvPr/>
      </p:nvGrpSpPr>
      <p:grpSpPr>
        <a:xfrm>
          <a:off x="0" y="0"/>
          <a:ext cx="0" cy="0"/>
          <a:chOff x="0" y="0"/>
          <a:chExt cx="0" cy="0"/>
        </a:xfrm>
      </p:grpSpPr>
      <p:sp>
        <p:nvSpPr>
          <p:cNvPr id="2" name="Rezervirano mjesto datuma 1">
            <a:extLst>
              <a:ext uri="{FF2B5EF4-FFF2-40B4-BE49-F238E27FC236}">
                <a16:creationId xmlns:a16="http://schemas.microsoft.com/office/drawing/2014/main" xmlns="" id="{12B56EDF-6FFC-BD10-4CB1-F9C64B7DEDAB}"/>
              </a:ext>
            </a:extLst>
          </p:cNvPr>
          <p:cNvSpPr>
            <a:spLocks noGrp="1"/>
          </p:cNvSpPr>
          <p:nvPr>
            <p:ph type="dt" sz="half" idx="10"/>
          </p:nvPr>
        </p:nvSpPr>
        <p:spPr/>
        <p:txBody>
          <a:bodyPr/>
          <a:lstStyle/>
          <a:p>
            <a:fld id="{79FCAB69-DF52-4AAE-9E6F-DE89E4A8D063}" type="datetimeFigureOut">
              <a:rPr lang="en-GB" smtClean="0"/>
              <a:t>18/10/2024</a:t>
            </a:fld>
            <a:endParaRPr lang="en-GB"/>
          </a:p>
        </p:txBody>
      </p:sp>
      <p:sp>
        <p:nvSpPr>
          <p:cNvPr id="3" name="Rezervirano mjesto podnožja 2">
            <a:extLst>
              <a:ext uri="{FF2B5EF4-FFF2-40B4-BE49-F238E27FC236}">
                <a16:creationId xmlns:a16="http://schemas.microsoft.com/office/drawing/2014/main" xmlns="" id="{5D681255-252F-D246-5889-EA47030AF8DF}"/>
              </a:ext>
            </a:extLst>
          </p:cNvPr>
          <p:cNvSpPr>
            <a:spLocks noGrp="1"/>
          </p:cNvSpPr>
          <p:nvPr>
            <p:ph type="ftr" sz="quarter" idx="11"/>
          </p:nvPr>
        </p:nvSpPr>
        <p:spPr/>
        <p:txBody>
          <a:bodyPr/>
          <a:lstStyle/>
          <a:p>
            <a:endParaRPr lang="en-GB"/>
          </a:p>
        </p:txBody>
      </p:sp>
      <p:sp>
        <p:nvSpPr>
          <p:cNvPr id="4" name="Rezervirano mjesto broja slajda 3">
            <a:extLst>
              <a:ext uri="{FF2B5EF4-FFF2-40B4-BE49-F238E27FC236}">
                <a16:creationId xmlns:a16="http://schemas.microsoft.com/office/drawing/2014/main" xmlns="" id="{07E14F6C-774A-E75B-48E6-D067BD0BB89E}"/>
              </a:ext>
            </a:extLst>
          </p:cNvPr>
          <p:cNvSpPr>
            <a:spLocks noGrp="1"/>
          </p:cNvSpPr>
          <p:nvPr>
            <p:ph type="sldNum" sz="quarter" idx="12"/>
          </p:nvPr>
        </p:nvSpPr>
        <p:spPr/>
        <p:txBody>
          <a:bodyPr/>
          <a:lstStyle/>
          <a:p>
            <a:fld id="{E989CD5A-8C42-496D-9D90-54529FEE1167}" type="slidenum">
              <a:rPr lang="en-GB" smtClean="0"/>
              <a:t>‹#›</a:t>
            </a:fld>
            <a:endParaRPr lang="en-GB"/>
          </a:p>
        </p:txBody>
      </p:sp>
    </p:spTree>
    <p:extLst>
      <p:ext uri="{BB962C8B-B14F-4D97-AF65-F5344CB8AC3E}">
        <p14:creationId xmlns:p14="http://schemas.microsoft.com/office/powerpoint/2010/main" val="39540728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Sadržaj s opisom">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xmlns="" id="{6744709D-FB09-E096-8FF4-997A952CC125}"/>
              </a:ext>
            </a:extLst>
          </p:cNvPr>
          <p:cNvSpPr>
            <a:spLocks noGrp="1"/>
          </p:cNvSpPr>
          <p:nvPr>
            <p:ph type="title"/>
          </p:nvPr>
        </p:nvSpPr>
        <p:spPr>
          <a:xfrm>
            <a:off x="839788" y="457200"/>
            <a:ext cx="3932237" cy="1600200"/>
          </a:xfrm>
        </p:spPr>
        <p:txBody>
          <a:bodyPr anchor="b"/>
          <a:lstStyle>
            <a:lvl1pPr>
              <a:defRPr sz="3200"/>
            </a:lvl1pPr>
          </a:lstStyle>
          <a:p>
            <a:r>
              <a:rPr lang="en-GB" smtClean="0"/>
              <a:t>Kliknite da biste uredili stil naslova matrice</a:t>
            </a:r>
            <a:endParaRPr lang="en-GB"/>
          </a:p>
        </p:txBody>
      </p:sp>
      <p:sp>
        <p:nvSpPr>
          <p:cNvPr id="3" name="Rezervirano mjesto sadržaja 2">
            <a:extLst>
              <a:ext uri="{FF2B5EF4-FFF2-40B4-BE49-F238E27FC236}">
                <a16:creationId xmlns:a16="http://schemas.microsoft.com/office/drawing/2014/main" xmlns="" id="{32036592-FABB-D5D8-33E6-BF837C39DB4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Kliknite da biste uredili matrice</a:t>
            </a:r>
          </a:p>
          <a:p>
            <a:pPr lvl="1"/>
            <a:r>
              <a:rPr lang="en-GB" smtClean="0"/>
              <a:t>Druga razina</a:t>
            </a:r>
          </a:p>
          <a:p>
            <a:pPr lvl="2"/>
            <a:r>
              <a:rPr lang="en-GB" smtClean="0"/>
              <a:t>Treća razina</a:t>
            </a:r>
          </a:p>
          <a:p>
            <a:pPr lvl="3"/>
            <a:r>
              <a:rPr lang="en-GB" smtClean="0"/>
              <a:t>Četvrta razina</a:t>
            </a:r>
          </a:p>
          <a:p>
            <a:pPr lvl="4"/>
            <a:r>
              <a:rPr lang="en-GB" smtClean="0"/>
              <a:t>Peta razina stilove teksta</a:t>
            </a:r>
            <a:endParaRPr lang="en-GB"/>
          </a:p>
        </p:txBody>
      </p:sp>
      <p:sp>
        <p:nvSpPr>
          <p:cNvPr id="4" name="Rezervirano mjesto teksta 3">
            <a:extLst>
              <a:ext uri="{FF2B5EF4-FFF2-40B4-BE49-F238E27FC236}">
                <a16:creationId xmlns:a16="http://schemas.microsoft.com/office/drawing/2014/main" xmlns="" id="{A711DD28-42AB-AEF6-1316-1160231CB2A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smtClean="0"/>
              <a:t>Kliknite da biste uredili matrice</a:t>
            </a:r>
            <a:endParaRPr lang="en-GB"/>
          </a:p>
        </p:txBody>
      </p:sp>
      <p:sp>
        <p:nvSpPr>
          <p:cNvPr id="5" name="Rezervirano mjesto datuma 4">
            <a:extLst>
              <a:ext uri="{FF2B5EF4-FFF2-40B4-BE49-F238E27FC236}">
                <a16:creationId xmlns:a16="http://schemas.microsoft.com/office/drawing/2014/main" xmlns="" id="{6BB77EEA-3FBA-B36F-1E09-F35F4F8E819D}"/>
              </a:ext>
            </a:extLst>
          </p:cNvPr>
          <p:cNvSpPr>
            <a:spLocks noGrp="1"/>
          </p:cNvSpPr>
          <p:nvPr>
            <p:ph type="dt" sz="half" idx="10"/>
          </p:nvPr>
        </p:nvSpPr>
        <p:spPr/>
        <p:txBody>
          <a:bodyPr/>
          <a:lstStyle/>
          <a:p>
            <a:fld id="{79FCAB69-DF52-4AAE-9E6F-DE89E4A8D063}" type="datetimeFigureOut">
              <a:rPr lang="en-GB" smtClean="0"/>
              <a:t>18/10/2024</a:t>
            </a:fld>
            <a:endParaRPr lang="en-GB"/>
          </a:p>
        </p:txBody>
      </p:sp>
      <p:sp>
        <p:nvSpPr>
          <p:cNvPr id="6" name="Rezervirano mjesto podnožja 5">
            <a:extLst>
              <a:ext uri="{FF2B5EF4-FFF2-40B4-BE49-F238E27FC236}">
                <a16:creationId xmlns:a16="http://schemas.microsoft.com/office/drawing/2014/main" xmlns="" id="{EEB98EC6-0030-6147-6318-A98ECD40DA21}"/>
              </a:ext>
            </a:extLst>
          </p:cNvPr>
          <p:cNvSpPr>
            <a:spLocks noGrp="1"/>
          </p:cNvSpPr>
          <p:nvPr>
            <p:ph type="ftr" sz="quarter" idx="11"/>
          </p:nvPr>
        </p:nvSpPr>
        <p:spPr/>
        <p:txBody>
          <a:bodyPr/>
          <a:lstStyle/>
          <a:p>
            <a:endParaRPr lang="en-GB"/>
          </a:p>
        </p:txBody>
      </p:sp>
      <p:sp>
        <p:nvSpPr>
          <p:cNvPr id="7" name="Rezervirano mjesto broja slajda 6">
            <a:extLst>
              <a:ext uri="{FF2B5EF4-FFF2-40B4-BE49-F238E27FC236}">
                <a16:creationId xmlns:a16="http://schemas.microsoft.com/office/drawing/2014/main" xmlns="" id="{F9EFD012-6506-0AFA-BA6F-A31DE6D72D31}"/>
              </a:ext>
            </a:extLst>
          </p:cNvPr>
          <p:cNvSpPr>
            <a:spLocks noGrp="1"/>
          </p:cNvSpPr>
          <p:nvPr>
            <p:ph type="sldNum" sz="quarter" idx="12"/>
          </p:nvPr>
        </p:nvSpPr>
        <p:spPr/>
        <p:txBody>
          <a:bodyPr/>
          <a:lstStyle/>
          <a:p>
            <a:fld id="{E989CD5A-8C42-496D-9D90-54529FEE1167}" type="slidenum">
              <a:rPr lang="en-GB" smtClean="0"/>
              <a:t>‹#›</a:t>
            </a:fld>
            <a:endParaRPr lang="en-GB"/>
          </a:p>
        </p:txBody>
      </p:sp>
    </p:spTree>
    <p:extLst>
      <p:ext uri="{BB962C8B-B14F-4D97-AF65-F5344CB8AC3E}">
        <p14:creationId xmlns:p14="http://schemas.microsoft.com/office/powerpoint/2010/main" val="34506311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Slika s opisom">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xmlns="" id="{CCDE08EB-D11B-BAE9-1017-4AE1E2EDDFDA}"/>
              </a:ext>
            </a:extLst>
          </p:cNvPr>
          <p:cNvSpPr>
            <a:spLocks noGrp="1"/>
          </p:cNvSpPr>
          <p:nvPr>
            <p:ph type="title"/>
          </p:nvPr>
        </p:nvSpPr>
        <p:spPr>
          <a:xfrm>
            <a:off x="839788" y="457200"/>
            <a:ext cx="3932237" cy="1600200"/>
          </a:xfrm>
        </p:spPr>
        <p:txBody>
          <a:bodyPr anchor="b"/>
          <a:lstStyle>
            <a:lvl1pPr>
              <a:defRPr sz="3200"/>
            </a:lvl1pPr>
          </a:lstStyle>
          <a:p>
            <a:r>
              <a:rPr lang="en-GB" smtClean="0"/>
              <a:t>Kliknite da biste uredili stil naslova matrice</a:t>
            </a:r>
            <a:endParaRPr lang="en-GB"/>
          </a:p>
        </p:txBody>
      </p:sp>
      <p:sp>
        <p:nvSpPr>
          <p:cNvPr id="3" name="Rezervirano mjesto slike 2">
            <a:extLst>
              <a:ext uri="{FF2B5EF4-FFF2-40B4-BE49-F238E27FC236}">
                <a16:creationId xmlns:a16="http://schemas.microsoft.com/office/drawing/2014/main" xmlns="" id="{D897F1A9-425E-AB24-A0FF-A69E2B922E4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Rezervirano mjesto teksta 3">
            <a:extLst>
              <a:ext uri="{FF2B5EF4-FFF2-40B4-BE49-F238E27FC236}">
                <a16:creationId xmlns:a16="http://schemas.microsoft.com/office/drawing/2014/main" xmlns="" id="{D28F3CDD-DD81-4E1D-3AD2-7FFF0B9452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smtClean="0"/>
              <a:t>Kliknite da biste uredili matrice</a:t>
            </a:r>
            <a:endParaRPr lang="en-GB"/>
          </a:p>
        </p:txBody>
      </p:sp>
      <p:sp>
        <p:nvSpPr>
          <p:cNvPr id="5" name="Rezervirano mjesto datuma 4">
            <a:extLst>
              <a:ext uri="{FF2B5EF4-FFF2-40B4-BE49-F238E27FC236}">
                <a16:creationId xmlns:a16="http://schemas.microsoft.com/office/drawing/2014/main" xmlns="" id="{A1E89264-7F31-5A04-46B1-7B64682BB197}"/>
              </a:ext>
            </a:extLst>
          </p:cNvPr>
          <p:cNvSpPr>
            <a:spLocks noGrp="1"/>
          </p:cNvSpPr>
          <p:nvPr>
            <p:ph type="dt" sz="half" idx="10"/>
          </p:nvPr>
        </p:nvSpPr>
        <p:spPr/>
        <p:txBody>
          <a:bodyPr/>
          <a:lstStyle/>
          <a:p>
            <a:fld id="{79FCAB69-DF52-4AAE-9E6F-DE89E4A8D063}" type="datetimeFigureOut">
              <a:rPr lang="en-GB" smtClean="0"/>
              <a:t>18/10/2024</a:t>
            </a:fld>
            <a:endParaRPr lang="en-GB"/>
          </a:p>
        </p:txBody>
      </p:sp>
      <p:sp>
        <p:nvSpPr>
          <p:cNvPr id="6" name="Rezervirano mjesto podnožja 5">
            <a:extLst>
              <a:ext uri="{FF2B5EF4-FFF2-40B4-BE49-F238E27FC236}">
                <a16:creationId xmlns:a16="http://schemas.microsoft.com/office/drawing/2014/main" xmlns="" id="{974BAFF7-74B2-AD6A-DCBA-5EA8A68897BD}"/>
              </a:ext>
            </a:extLst>
          </p:cNvPr>
          <p:cNvSpPr>
            <a:spLocks noGrp="1"/>
          </p:cNvSpPr>
          <p:nvPr>
            <p:ph type="ftr" sz="quarter" idx="11"/>
          </p:nvPr>
        </p:nvSpPr>
        <p:spPr/>
        <p:txBody>
          <a:bodyPr/>
          <a:lstStyle/>
          <a:p>
            <a:endParaRPr lang="en-GB"/>
          </a:p>
        </p:txBody>
      </p:sp>
      <p:sp>
        <p:nvSpPr>
          <p:cNvPr id="7" name="Rezervirano mjesto broja slajda 6">
            <a:extLst>
              <a:ext uri="{FF2B5EF4-FFF2-40B4-BE49-F238E27FC236}">
                <a16:creationId xmlns:a16="http://schemas.microsoft.com/office/drawing/2014/main" xmlns="" id="{06D604D4-68E2-FA6F-8E20-396CBF939C81}"/>
              </a:ext>
            </a:extLst>
          </p:cNvPr>
          <p:cNvSpPr>
            <a:spLocks noGrp="1"/>
          </p:cNvSpPr>
          <p:nvPr>
            <p:ph type="sldNum" sz="quarter" idx="12"/>
          </p:nvPr>
        </p:nvSpPr>
        <p:spPr/>
        <p:txBody>
          <a:bodyPr/>
          <a:lstStyle/>
          <a:p>
            <a:fld id="{E989CD5A-8C42-496D-9D90-54529FEE1167}" type="slidenum">
              <a:rPr lang="en-GB" smtClean="0"/>
              <a:t>‹#›</a:t>
            </a:fld>
            <a:endParaRPr lang="en-GB"/>
          </a:p>
        </p:txBody>
      </p:sp>
    </p:spTree>
    <p:extLst>
      <p:ext uri="{BB962C8B-B14F-4D97-AF65-F5344CB8AC3E}">
        <p14:creationId xmlns:p14="http://schemas.microsoft.com/office/powerpoint/2010/main" val="30948024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slov i okomiti tekst">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xmlns="" id="{F790B566-1FCC-2BF9-CAE8-024B32432608}"/>
              </a:ext>
            </a:extLst>
          </p:cNvPr>
          <p:cNvSpPr>
            <a:spLocks noGrp="1"/>
          </p:cNvSpPr>
          <p:nvPr>
            <p:ph type="title"/>
          </p:nvPr>
        </p:nvSpPr>
        <p:spPr/>
        <p:txBody>
          <a:bodyPr/>
          <a:lstStyle/>
          <a:p>
            <a:r>
              <a:rPr lang="en-GB" smtClean="0"/>
              <a:t>Kliknite da biste uredili stil naslova matrice</a:t>
            </a:r>
            <a:endParaRPr lang="en-GB"/>
          </a:p>
        </p:txBody>
      </p:sp>
      <p:sp>
        <p:nvSpPr>
          <p:cNvPr id="3" name="Rezervirano mjesto okomitog teksta 2">
            <a:extLst>
              <a:ext uri="{FF2B5EF4-FFF2-40B4-BE49-F238E27FC236}">
                <a16:creationId xmlns:a16="http://schemas.microsoft.com/office/drawing/2014/main" xmlns="" id="{53400FFC-D871-8378-36BE-D62B637B265D}"/>
              </a:ext>
            </a:extLst>
          </p:cNvPr>
          <p:cNvSpPr>
            <a:spLocks noGrp="1"/>
          </p:cNvSpPr>
          <p:nvPr>
            <p:ph type="body" orient="vert" idx="1"/>
          </p:nvPr>
        </p:nvSpPr>
        <p:spPr/>
        <p:txBody>
          <a:bodyPr vert="eaVert"/>
          <a:lstStyle/>
          <a:p>
            <a:pPr lvl="0"/>
            <a:r>
              <a:rPr lang="en-GB" smtClean="0"/>
              <a:t>Kliknite da biste uredili matrice</a:t>
            </a:r>
          </a:p>
          <a:p>
            <a:pPr lvl="1"/>
            <a:r>
              <a:rPr lang="en-GB" smtClean="0"/>
              <a:t>Druga razina</a:t>
            </a:r>
          </a:p>
          <a:p>
            <a:pPr lvl="2"/>
            <a:r>
              <a:rPr lang="en-GB" smtClean="0"/>
              <a:t>Treća razina</a:t>
            </a:r>
          </a:p>
          <a:p>
            <a:pPr lvl="3"/>
            <a:r>
              <a:rPr lang="en-GB" smtClean="0"/>
              <a:t>Četvrta razina</a:t>
            </a:r>
          </a:p>
          <a:p>
            <a:pPr lvl="4"/>
            <a:r>
              <a:rPr lang="en-GB" smtClean="0"/>
              <a:t>Peta razina stilove teksta</a:t>
            </a:r>
            <a:endParaRPr lang="en-GB"/>
          </a:p>
        </p:txBody>
      </p:sp>
      <p:sp>
        <p:nvSpPr>
          <p:cNvPr id="4" name="Rezervirano mjesto datuma 3">
            <a:extLst>
              <a:ext uri="{FF2B5EF4-FFF2-40B4-BE49-F238E27FC236}">
                <a16:creationId xmlns:a16="http://schemas.microsoft.com/office/drawing/2014/main" xmlns="" id="{0E56E2F7-DE9A-28EA-6A8A-F48AF04A1340}"/>
              </a:ext>
            </a:extLst>
          </p:cNvPr>
          <p:cNvSpPr>
            <a:spLocks noGrp="1"/>
          </p:cNvSpPr>
          <p:nvPr>
            <p:ph type="dt" sz="half" idx="10"/>
          </p:nvPr>
        </p:nvSpPr>
        <p:spPr/>
        <p:txBody>
          <a:bodyPr/>
          <a:lstStyle/>
          <a:p>
            <a:fld id="{79FCAB69-DF52-4AAE-9E6F-DE89E4A8D063}" type="datetimeFigureOut">
              <a:rPr lang="en-GB" smtClean="0"/>
              <a:t>18/10/2024</a:t>
            </a:fld>
            <a:endParaRPr lang="en-GB"/>
          </a:p>
        </p:txBody>
      </p:sp>
      <p:sp>
        <p:nvSpPr>
          <p:cNvPr id="5" name="Rezervirano mjesto podnožja 4">
            <a:extLst>
              <a:ext uri="{FF2B5EF4-FFF2-40B4-BE49-F238E27FC236}">
                <a16:creationId xmlns:a16="http://schemas.microsoft.com/office/drawing/2014/main" xmlns="" id="{4EF21D2B-0AF3-B7CB-F925-6B9B9874EF4D}"/>
              </a:ext>
            </a:extLst>
          </p:cNvPr>
          <p:cNvSpPr>
            <a:spLocks noGrp="1"/>
          </p:cNvSpPr>
          <p:nvPr>
            <p:ph type="ftr" sz="quarter" idx="11"/>
          </p:nvPr>
        </p:nvSpPr>
        <p:spPr/>
        <p:txBody>
          <a:bodyPr/>
          <a:lstStyle/>
          <a:p>
            <a:endParaRPr lang="en-GB"/>
          </a:p>
        </p:txBody>
      </p:sp>
      <p:sp>
        <p:nvSpPr>
          <p:cNvPr id="6" name="Rezervirano mjesto broja slajda 5">
            <a:extLst>
              <a:ext uri="{FF2B5EF4-FFF2-40B4-BE49-F238E27FC236}">
                <a16:creationId xmlns:a16="http://schemas.microsoft.com/office/drawing/2014/main" xmlns="" id="{7DD7786B-F24D-6C01-308D-76BAC682B1E8}"/>
              </a:ext>
            </a:extLst>
          </p:cNvPr>
          <p:cNvSpPr>
            <a:spLocks noGrp="1"/>
          </p:cNvSpPr>
          <p:nvPr>
            <p:ph type="sldNum" sz="quarter" idx="12"/>
          </p:nvPr>
        </p:nvSpPr>
        <p:spPr/>
        <p:txBody>
          <a:bodyPr/>
          <a:lstStyle/>
          <a:p>
            <a:fld id="{E989CD5A-8C42-496D-9D90-54529FEE1167}" type="slidenum">
              <a:rPr lang="en-GB" smtClean="0"/>
              <a:t>‹#›</a:t>
            </a:fld>
            <a:endParaRPr lang="en-GB"/>
          </a:p>
        </p:txBody>
      </p:sp>
    </p:spTree>
    <p:extLst>
      <p:ext uri="{BB962C8B-B14F-4D97-AF65-F5344CB8AC3E}">
        <p14:creationId xmlns:p14="http://schemas.microsoft.com/office/powerpoint/2010/main" val="631093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Okomiti naslov i tekst">
    <p:spTree>
      <p:nvGrpSpPr>
        <p:cNvPr id="1" name=""/>
        <p:cNvGrpSpPr/>
        <p:nvPr/>
      </p:nvGrpSpPr>
      <p:grpSpPr>
        <a:xfrm>
          <a:off x="0" y="0"/>
          <a:ext cx="0" cy="0"/>
          <a:chOff x="0" y="0"/>
          <a:chExt cx="0" cy="0"/>
        </a:xfrm>
      </p:grpSpPr>
      <p:sp>
        <p:nvSpPr>
          <p:cNvPr id="2" name="Okomiti naslov 1">
            <a:extLst>
              <a:ext uri="{FF2B5EF4-FFF2-40B4-BE49-F238E27FC236}">
                <a16:creationId xmlns:a16="http://schemas.microsoft.com/office/drawing/2014/main" xmlns="" id="{FAFF38A7-81F6-6E6B-0F97-97AE2C2CFF3F}"/>
              </a:ext>
            </a:extLst>
          </p:cNvPr>
          <p:cNvSpPr>
            <a:spLocks noGrp="1"/>
          </p:cNvSpPr>
          <p:nvPr>
            <p:ph type="title" orient="vert"/>
          </p:nvPr>
        </p:nvSpPr>
        <p:spPr>
          <a:xfrm>
            <a:off x="8724900" y="365125"/>
            <a:ext cx="2628900" cy="5811838"/>
          </a:xfrm>
        </p:spPr>
        <p:txBody>
          <a:bodyPr vert="eaVert"/>
          <a:lstStyle/>
          <a:p>
            <a:r>
              <a:rPr lang="en-GB" smtClean="0"/>
              <a:t>Kliknite da biste uredili stil naslova matrice</a:t>
            </a:r>
            <a:endParaRPr lang="en-GB"/>
          </a:p>
        </p:txBody>
      </p:sp>
      <p:sp>
        <p:nvSpPr>
          <p:cNvPr id="3" name="Rezervirano mjesto okomitog teksta 2">
            <a:extLst>
              <a:ext uri="{FF2B5EF4-FFF2-40B4-BE49-F238E27FC236}">
                <a16:creationId xmlns:a16="http://schemas.microsoft.com/office/drawing/2014/main" xmlns="" id="{89410D31-AA08-C603-DC59-574E9D75D3C9}"/>
              </a:ext>
            </a:extLst>
          </p:cNvPr>
          <p:cNvSpPr>
            <a:spLocks noGrp="1"/>
          </p:cNvSpPr>
          <p:nvPr>
            <p:ph type="body" orient="vert" idx="1"/>
          </p:nvPr>
        </p:nvSpPr>
        <p:spPr>
          <a:xfrm>
            <a:off x="838200" y="365125"/>
            <a:ext cx="7734300" cy="5811838"/>
          </a:xfrm>
        </p:spPr>
        <p:txBody>
          <a:bodyPr vert="eaVert"/>
          <a:lstStyle/>
          <a:p>
            <a:pPr lvl="0"/>
            <a:r>
              <a:rPr lang="en-GB" smtClean="0"/>
              <a:t>Kliknite da biste uredili matrice</a:t>
            </a:r>
          </a:p>
          <a:p>
            <a:pPr lvl="1"/>
            <a:r>
              <a:rPr lang="en-GB" smtClean="0"/>
              <a:t>Druga razina</a:t>
            </a:r>
          </a:p>
          <a:p>
            <a:pPr lvl="2"/>
            <a:r>
              <a:rPr lang="en-GB" smtClean="0"/>
              <a:t>Treća razina</a:t>
            </a:r>
          </a:p>
          <a:p>
            <a:pPr lvl="3"/>
            <a:r>
              <a:rPr lang="en-GB" smtClean="0"/>
              <a:t>Četvrta razina</a:t>
            </a:r>
          </a:p>
          <a:p>
            <a:pPr lvl="4"/>
            <a:r>
              <a:rPr lang="en-GB" smtClean="0"/>
              <a:t>Peta razina stilove teksta</a:t>
            </a:r>
            <a:endParaRPr lang="en-GB"/>
          </a:p>
        </p:txBody>
      </p:sp>
      <p:sp>
        <p:nvSpPr>
          <p:cNvPr id="4" name="Rezervirano mjesto datuma 3">
            <a:extLst>
              <a:ext uri="{FF2B5EF4-FFF2-40B4-BE49-F238E27FC236}">
                <a16:creationId xmlns:a16="http://schemas.microsoft.com/office/drawing/2014/main" xmlns="" id="{9623ACEE-5C33-C639-B293-01F481B86833}"/>
              </a:ext>
            </a:extLst>
          </p:cNvPr>
          <p:cNvSpPr>
            <a:spLocks noGrp="1"/>
          </p:cNvSpPr>
          <p:nvPr>
            <p:ph type="dt" sz="half" idx="10"/>
          </p:nvPr>
        </p:nvSpPr>
        <p:spPr/>
        <p:txBody>
          <a:bodyPr/>
          <a:lstStyle/>
          <a:p>
            <a:fld id="{79FCAB69-DF52-4AAE-9E6F-DE89E4A8D063}" type="datetimeFigureOut">
              <a:rPr lang="en-GB" smtClean="0"/>
              <a:t>18/10/2024</a:t>
            </a:fld>
            <a:endParaRPr lang="en-GB"/>
          </a:p>
        </p:txBody>
      </p:sp>
      <p:sp>
        <p:nvSpPr>
          <p:cNvPr id="5" name="Rezervirano mjesto podnožja 4">
            <a:extLst>
              <a:ext uri="{FF2B5EF4-FFF2-40B4-BE49-F238E27FC236}">
                <a16:creationId xmlns:a16="http://schemas.microsoft.com/office/drawing/2014/main" xmlns="" id="{11453876-9733-F6D8-3843-4E16C93D0364}"/>
              </a:ext>
            </a:extLst>
          </p:cNvPr>
          <p:cNvSpPr>
            <a:spLocks noGrp="1"/>
          </p:cNvSpPr>
          <p:nvPr>
            <p:ph type="ftr" sz="quarter" idx="11"/>
          </p:nvPr>
        </p:nvSpPr>
        <p:spPr/>
        <p:txBody>
          <a:bodyPr/>
          <a:lstStyle/>
          <a:p>
            <a:endParaRPr lang="en-GB"/>
          </a:p>
        </p:txBody>
      </p:sp>
      <p:sp>
        <p:nvSpPr>
          <p:cNvPr id="6" name="Rezervirano mjesto broja slajda 5">
            <a:extLst>
              <a:ext uri="{FF2B5EF4-FFF2-40B4-BE49-F238E27FC236}">
                <a16:creationId xmlns:a16="http://schemas.microsoft.com/office/drawing/2014/main" xmlns="" id="{29CC1721-A00E-1136-CAF7-7EADC73E0107}"/>
              </a:ext>
            </a:extLst>
          </p:cNvPr>
          <p:cNvSpPr>
            <a:spLocks noGrp="1"/>
          </p:cNvSpPr>
          <p:nvPr>
            <p:ph type="sldNum" sz="quarter" idx="12"/>
          </p:nvPr>
        </p:nvSpPr>
        <p:spPr/>
        <p:txBody>
          <a:bodyPr/>
          <a:lstStyle/>
          <a:p>
            <a:fld id="{E989CD5A-8C42-496D-9D90-54529FEE1167}" type="slidenum">
              <a:rPr lang="en-GB" smtClean="0"/>
              <a:t>‹#›</a:t>
            </a:fld>
            <a:endParaRPr lang="en-GB"/>
          </a:p>
        </p:txBody>
      </p:sp>
    </p:spTree>
    <p:extLst>
      <p:ext uri="{BB962C8B-B14F-4D97-AF65-F5344CB8AC3E}">
        <p14:creationId xmlns:p14="http://schemas.microsoft.com/office/powerpoint/2010/main" val="39651003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Naslovni slaj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xmlns="" id="{19E84CA7-DAEF-C9DE-969E-C74EE2D3BEDB}"/>
              </a:ext>
            </a:extLst>
          </p:cNvPr>
          <p:cNvSpPr>
            <a:spLocks noGrp="1"/>
          </p:cNvSpPr>
          <p:nvPr>
            <p:ph type="ctrTitle" hasCustomPrompt="1"/>
          </p:nvPr>
        </p:nvSpPr>
        <p:spPr>
          <a:xfrm>
            <a:off x="1524000" y="1605440"/>
            <a:ext cx="9144000" cy="1574629"/>
          </a:xfrm>
          <a:ln>
            <a:noFill/>
          </a:ln>
        </p:spPr>
        <p:txBody>
          <a:bodyPr anchor="b">
            <a:normAutofit/>
          </a:bodyPr>
          <a:lstStyle>
            <a:lvl1pPr algn="ctr">
              <a:defRPr sz="3600" b="1">
                <a:solidFill>
                  <a:srgbClr val="FF8521"/>
                </a:solidFill>
              </a:defRPr>
            </a:lvl1pPr>
          </a:lstStyle>
          <a:p>
            <a:r>
              <a:rPr lang="hr-HR" noProof="0" dirty="0"/>
              <a:t>Title</a:t>
            </a:r>
            <a:endParaRPr lang="en-GB" noProof="0" dirty="0"/>
          </a:p>
        </p:txBody>
      </p:sp>
      <p:sp>
        <p:nvSpPr>
          <p:cNvPr id="3" name="Podnaslov 2">
            <a:extLst>
              <a:ext uri="{FF2B5EF4-FFF2-40B4-BE49-F238E27FC236}">
                <a16:creationId xmlns:a16="http://schemas.microsoft.com/office/drawing/2014/main" xmlns="" id="{0B5121BC-A140-C25A-2DB0-47424DFF9B7C}"/>
              </a:ext>
            </a:extLst>
          </p:cNvPr>
          <p:cNvSpPr>
            <a:spLocks noGrp="1"/>
          </p:cNvSpPr>
          <p:nvPr>
            <p:ph type="subTitle" idx="1" hasCustomPrompt="1"/>
          </p:nvPr>
        </p:nvSpPr>
        <p:spPr>
          <a:xfrm>
            <a:off x="1524000" y="3429000"/>
            <a:ext cx="9144000" cy="956569"/>
          </a:xfrm>
        </p:spPr>
        <p:txBody>
          <a:bodyPr>
            <a:normAutofit/>
          </a:bodyPr>
          <a:lstStyle>
            <a:lvl1pPr marL="0" indent="0" algn="ct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noProof="0" dirty="0"/>
              <a:t>Subtitle</a:t>
            </a:r>
            <a:endParaRPr lang="hr-HR" noProof="0" dirty="0"/>
          </a:p>
          <a:p>
            <a:endParaRPr lang="hr-HR" noProof="0" dirty="0"/>
          </a:p>
          <a:p>
            <a:endParaRPr lang="hr-HR" noProof="0" dirty="0"/>
          </a:p>
          <a:p>
            <a:endParaRPr lang="hr-HR" noProof="0" dirty="0"/>
          </a:p>
          <a:p>
            <a:endParaRPr lang="hr-HR" noProof="0" dirty="0"/>
          </a:p>
          <a:p>
            <a:endParaRPr lang="hr-HR" noProof="0" dirty="0"/>
          </a:p>
        </p:txBody>
      </p:sp>
      <p:pic>
        <p:nvPicPr>
          <p:cNvPr id="10" name="Slika 9">
            <a:extLst>
              <a:ext uri="{FF2B5EF4-FFF2-40B4-BE49-F238E27FC236}">
                <a16:creationId xmlns:a16="http://schemas.microsoft.com/office/drawing/2014/main" xmlns="" id="{75F53AAC-15CE-413C-579B-B1219B5593A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8938"/>
            <a:ext cx="1930293" cy="1073468"/>
          </a:xfrm>
          <a:prstGeom prst="rect">
            <a:avLst/>
          </a:prstGeom>
        </p:spPr>
      </p:pic>
      <p:pic>
        <p:nvPicPr>
          <p:cNvPr id="12" name="Slika 11">
            <a:extLst>
              <a:ext uri="{FF2B5EF4-FFF2-40B4-BE49-F238E27FC236}">
                <a16:creationId xmlns:a16="http://schemas.microsoft.com/office/drawing/2014/main" xmlns="" id="{69CAAC84-DF2F-19B5-D1B5-FEC3B156EB2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6112697"/>
            <a:ext cx="3552244" cy="745304"/>
          </a:xfrm>
          <a:prstGeom prst="rect">
            <a:avLst/>
          </a:prstGeom>
        </p:spPr>
      </p:pic>
      <p:sp>
        <p:nvSpPr>
          <p:cNvPr id="13" name="Pravokutnik 12">
            <a:extLst>
              <a:ext uri="{FF2B5EF4-FFF2-40B4-BE49-F238E27FC236}">
                <a16:creationId xmlns:a16="http://schemas.microsoft.com/office/drawing/2014/main" xmlns="" id="{C86DD161-EBE7-287A-A925-3CCB83F53FA4}"/>
              </a:ext>
            </a:extLst>
          </p:cNvPr>
          <p:cNvSpPr/>
          <p:nvPr userDrawn="1"/>
        </p:nvSpPr>
        <p:spPr>
          <a:xfrm>
            <a:off x="1944210" y="8939"/>
            <a:ext cx="10247790" cy="1073468"/>
          </a:xfrm>
          <a:prstGeom prst="rect">
            <a:avLst/>
          </a:prstGeom>
          <a:solidFill>
            <a:srgbClr val="95D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1564185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Dva sadržaja">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xmlns="" id="{CF679A73-550B-7379-FAD0-4148DC62F2E4}"/>
              </a:ext>
            </a:extLst>
          </p:cNvPr>
          <p:cNvSpPr>
            <a:spLocks noGrp="1"/>
          </p:cNvSpPr>
          <p:nvPr>
            <p:ph type="title"/>
          </p:nvPr>
        </p:nvSpPr>
        <p:spPr>
          <a:xfrm>
            <a:off x="1676400" y="-1"/>
            <a:ext cx="10515600" cy="941033"/>
          </a:xfrm>
          <a:prstGeom prst="rect">
            <a:avLst/>
          </a:prstGeom>
        </p:spPr>
        <p:txBody>
          <a:bodyPr/>
          <a:lstStyle/>
          <a:p>
            <a:r>
              <a:rPr lang="hr-HR"/>
              <a:t>Kliknite da biste uredili stil naslova matrice</a:t>
            </a:r>
            <a:endParaRPr lang="en-GB"/>
          </a:p>
        </p:txBody>
      </p:sp>
      <p:sp>
        <p:nvSpPr>
          <p:cNvPr id="3" name="Rezervirano mjesto sadržaja 2">
            <a:extLst>
              <a:ext uri="{FF2B5EF4-FFF2-40B4-BE49-F238E27FC236}">
                <a16:creationId xmlns:a16="http://schemas.microsoft.com/office/drawing/2014/main" xmlns="" id="{1B1BB927-3617-5B60-5697-6513843D1DBD}"/>
              </a:ext>
            </a:extLst>
          </p:cNvPr>
          <p:cNvSpPr>
            <a:spLocks noGrp="1"/>
          </p:cNvSpPr>
          <p:nvPr>
            <p:ph sz="half" idx="1"/>
          </p:nvPr>
        </p:nvSpPr>
        <p:spPr>
          <a:xfrm>
            <a:off x="838200" y="1825625"/>
            <a:ext cx="5181600" cy="4351338"/>
          </a:xfrm>
        </p:spPr>
        <p:txBody>
          <a:bodyP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endParaRPr lang="en-GB"/>
          </a:p>
        </p:txBody>
      </p:sp>
      <p:sp>
        <p:nvSpPr>
          <p:cNvPr id="4" name="Rezervirano mjesto sadržaja 3">
            <a:extLst>
              <a:ext uri="{FF2B5EF4-FFF2-40B4-BE49-F238E27FC236}">
                <a16:creationId xmlns:a16="http://schemas.microsoft.com/office/drawing/2014/main" xmlns="" id="{305C880C-D302-37CA-ABF3-8CBD8A932543}"/>
              </a:ext>
            </a:extLst>
          </p:cNvPr>
          <p:cNvSpPr>
            <a:spLocks noGrp="1"/>
          </p:cNvSpPr>
          <p:nvPr>
            <p:ph sz="half" idx="2"/>
          </p:nvPr>
        </p:nvSpPr>
        <p:spPr>
          <a:xfrm>
            <a:off x="6172200" y="1825625"/>
            <a:ext cx="5181600" cy="4351338"/>
          </a:xfrm>
        </p:spPr>
        <p:txBody>
          <a:bodyP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endParaRPr lang="en-GB"/>
          </a:p>
        </p:txBody>
      </p:sp>
      <p:sp>
        <p:nvSpPr>
          <p:cNvPr id="5" name="Rezervirano mjesto datuma 4">
            <a:extLst>
              <a:ext uri="{FF2B5EF4-FFF2-40B4-BE49-F238E27FC236}">
                <a16:creationId xmlns:a16="http://schemas.microsoft.com/office/drawing/2014/main" xmlns="" id="{011070F8-6FE7-C1DC-EC4A-3A43B62D18D6}"/>
              </a:ext>
            </a:extLst>
          </p:cNvPr>
          <p:cNvSpPr>
            <a:spLocks noGrp="1"/>
          </p:cNvSpPr>
          <p:nvPr>
            <p:ph type="dt" sz="half" idx="10"/>
          </p:nvPr>
        </p:nvSpPr>
        <p:spPr>
          <a:xfrm>
            <a:off x="838200" y="6356350"/>
            <a:ext cx="2743200" cy="365125"/>
          </a:xfrm>
          <a:prstGeom prst="rect">
            <a:avLst/>
          </a:prstGeom>
        </p:spPr>
        <p:txBody>
          <a:bodyPr/>
          <a:lstStyle/>
          <a:p>
            <a:fld id="{3781A8D3-480E-455A-96A2-49E487617CF8}" type="datetimeFigureOut">
              <a:rPr lang="en-GB" smtClean="0"/>
              <a:t>18/10/2024</a:t>
            </a:fld>
            <a:endParaRPr lang="en-GB"/>
          </a:p>
        </p:txBody>
      </p:sp>
      <p:sp>
        <p:nvSpPr>
          <p:cNvPr id="6" name="Rezervirano mjesto podnožja 5">
            <a:extLst>
              <a:ext uri="{FF2B5EF4-FFF2-40B4-BE49-F238E27FC236}">
                <a16:creationId xmlns:a16="http://schemas.microsoft.com/office/drawing/2014/main" xmlns="" id="{8E8F2614-8EBB-5136-C8D0-34C3FEDC5377}"/>
              </a:ext>
            </a:extLst>
          </p:cNvPr>
          <p:cNvSpPr>
            <a:spLocks noGrp="1"/>
          </p:cNvSpPr>
          <p:nvPr>
            <p:ph type="ftr" sz="quarter" idx="11"/>
          </p:nvPr>
        </p:nvSpPr>
        <p:spPr>
          <a:xfrm>
            <a:off x="0" y="6492875"/>
            <a:ext cx="12192000" cy="365125"/>
          </a:xfrm>
          <a:prstGeom prst="rect">
            <a:avLst/>
          </a:prstGeom>
        </p:spPr>
        <p:txBody>
          <a:bodyPr/>
          <a:lstStyle/>
          <a:p>
            <a:endParaRPr lang="en-GB"/>
          </a:p>
        </p:txBody>
      </p:sp>
      <p:sp>
        <p:nvSpPr>
          <p:cNvPr id="7" name="Rezervirano mjesto broja slajda 6">
            <a:extLst>
              <a:ext uri="{FF2B5EF4-FFF2-40B4-BE49-F238E27FC236}">
                <a16:creationId xmlns:a16="http://schemas.microsoft.com/office/drawing/2014/main" xmlns="" id="{28B0C7C6-5D5C-D3C4-3501-301CF12C2545}"/>
              </a:ext>
            </a:extLst>
          </p:cNvPr>
          <p:cNvSpPr>
            <a:spLocks noGrp="1"/>
          </p:cNvSpPr>
          <p:nvPr>
            <p:ph type="sldNum" sz="quarter" idx="12"/>
          </p:nvPr>
        </p:nvSpPr>
        <p:spPr>
          <a:xfrm>
            <a:off x="8610600" y="6356350"/>
            <a:ext cx="2743200" cy="365125"/>
          </a:xfrm>
          <a:prstGeom prst="rect">
            <a:avLst/>
          </a:prstGeom>
        </p:spPr>
        <p:txBody>
          <a:bodyPr/>
          <a:lstStyle/>
          <a:p>
            <a:fld id="{D63D48E3-8425-4E0C-AA78-8EC5147F8CDE}" type="slidenum">
              <a:rPr lang="en-GB" smtClean="0"/>
              <a:t>‹#›</a:t>
            </a:fld>
            <a:endParaRPr lang="en-GB"/>
          </a:p>
        </p:txBody>
      </p:sp>
    </p:spTree>
    <p:extLst>
      <p:ext uri="{BB962C8B-B14F-4D97-AF65-F5344CB8AC3E}">
        <p14:creationId xmlns:p14="http://schemas.microsoft.com/office/powerpoint/2010/main" val="13634676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3.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zervirano mjesto naslova 1">
            <a:extLst>
              <a:ext uri="{FF2B5EF4-FFF2-40B4-BE49-F238E27FC236}">
                <a16:creationId xmlns:a16="http://schemas.microsoft.com/office/drawing/2014/main" xmlns="" id="{C066DEEA-6554-64C6-8BEE-C32319A0EF2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smtClean="0"/>
              <a:t>Kliknite da biste uredili stil naslova matrice</a:t>
            </a:r>
            <a:endParaRPr lang="en-GB"/>
          </a:p>
        </p:txBody>
      </p:sp>
      <p:sp>
        <p:nvSpPr>
          <p:cNvPr id="3" name="Rezervirano mjesto teksta 2">
            <a:extLst>
              <a:ext uri="{FF2B5EF4-FFF2-40B4-BE49-F238E27FC236}">
                <a16:creationId xmlns:a16="http://schemas.microsoft.com/office/drawing/2014/main" xmlns="" id="{B0E159AF-A2A0-AA02-0AF5-A16E496AF9C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smtClean="0"/>
              <a:t>Kliknite da biste uredili matrice</a:t>
            </a:r>
          </a:p>
          <a:p>
            <a:pPr lvl="1"/>
            <a:r>
              <a:rPr lang="en-GB" smtClean="0"/>
              <a:t>Druga razina</a:t>
            </a:r>
          </a:p>
          <a:p>
            <a:pPr lvl="2"/>
            <a:r>
              <a:rPr lang="en-GB" smtClean="0"/>
              <a:t>Treća razina</a:t>
            </a:r>
          </a:p>
          <a:p>
            <a:pPr lvl="3"/>
            <a:r>
              <a:rPr lang="en-GB" smtClean="0"/>
              <a:t>Četvrta razina</a:t>
            </a:r>
          </a:p>
          <a:p>
            <a:pPr lvl="4"/>
            <a:r>
              <a:rPr lang="en-GB" smtClean="0"/>
              <a:t>Peta razina stilove teksta</a:t>
            </a:r>
            <a:endParaRPr lang="en-GB"/>
          </a:p>
        </p:txBody>
      </p:sp>
      <p:sp>
        <p:nvSpPr>
          <p:cNvPr id="4" name="Rezervirano mjesto datuma 3">
            <a:extLst>
              <a:ext uri="{FF2B5EF4-FFF2-40B4-BE49-F238E27FC236}">
                <a16:creationId xmlns:a16="http://schemas.microsoft.com/office/drawing/2014/main" xmlns="" id="{55A21A74-78F4-6EAE-EDA7-1F325FCBDB9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9FCAB69-DF52-4AAE-9E6F-DE89E4A8D063}" type="datetimeFigureOut">
              <a:rPr lang="en-GB" smtClean="0"/>
              <a:t>18/10/2024</a:t>
            </a:fld>
            <a:endParaRPr lang="en-GB"/>
          </a:p>
        </p:txBody>
      </p:sp>
      <p:sp>
        <p:nvSpPr>
          <p:cNvPr id="5" name="Rezervirano mjesto podnožja 4">
            <a:extLst>
              <a:ext uri="{FF2B5EF4-FFF2-40B4-BE49-F238E27FC236}">
                <a16:creationId xmlns:a16="http://schemas.microsoft.com/office/drawing/2014/main" xmlns="" id="{B48CCB2C-A3D6-E9DD-A724-80DA4F4A4F2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Rezervirano mjesto broja slajda 5">
            <a:extLst>
              <a:ext uri="{FF2B5EF4-FFF2-40B4-BE49-F238E27FC236}">
                <a16:creationId xmlns:a16="http://schemas.microsoft.com/office/drawing/2014/main" xmlns="" id="{782100CA-0253-8F69-24F6-5B533A7EED8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89CD5A-8C42-496D-9D90-54529FEE1167}" type="slidenum">
              <a:rPr lang="en-GB" smtClean="0"/>
              <a:t>‹#›</a:t>
            </a:fld>
            <a:endParaRPr lang="en-GB"/>
          </a:p>
        </p:txBody>
      </p:sp>
    </p:spTree>
    <p:extLst>
      <p:ext uri="{BB962C8B-B14F-4D97-AF65-F5344CB8AC3E}">
        <p14:creationId xmlns:p14="http://schemas.microsoft.com/office/powerpoint/2010/main" val="178299514"/>
      </p:ext>
    </p:extLst>
  </p:cSld>
  <p:clrMap bg1="lt1" tx1="dk1" bg2="lt2" tx2="dk2" accent1="accent1" accent2="accent2" accent3="accent3" accent4="accent4" accent5="accent5" accent6="accent6" hlink="hlink" folHlink="folHlink"/>
  <p:sldLayoutIdLst>
    <p:sldLayoutId id="2147483661" r:id="rId1"/>
    <p:sldLayoutId id="2147483650" r:id="rId2"/>
    <p:sldLayoutId id="2147483651" r:id="rId3"/>
    <p:sldLayoutId id="2147483652" r:id="rId4"/>
    <p:sldLayoutId id="2147483653" r:id="rId5"/>
    <p:sldLayoutId id="2147483654" r:id="rId6"/>
    <p:sldLayoutId id="2147483666"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zervirano mjesto naslova 1">
            <a:extLst>
              <a:ext uri="{FF2B5EF4-FFF2-40B4-BE49-F238E27FC236}">
                <a16:creationId xmlns:a16="http://schemas.microsoft.com/office/drawing/2014/main" xmlns="" id="{0614BE4B-82D8-F839-51CC-271F4FD427C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hr-HR"/>
              <a:t>Kliknite da biste uredili stil naslova matrice</a:t>
            </a:r>
            <a:endParaRPr lang="en-GB"/>
          </a:p>
        </p:txBody>
      </p:sp>
      <p:sp>
        <p:nvSpPr>
          <p:cNvPr id="3" name="Rezervirano mjesto teksta 2">
            <a:extLst>
              <a:ext uri="{FF2B5EF4-FFF2-40B4-BE49-F238E27FC236}">
                <a16:creationId xmlns:a16="http://schemas.microsoft.com/office/drawing/2014/main" xmlns="" id="{6ECF1328-2E3D-22C4-5233-8402B119787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endParaRPr lang="en-GB"/>
          </a:p>
        </p:txBody>
      </p:sp>
      <p:sp>
        <p:nvSpPr>
          <p:cNvPr id="4" name="Rezervirano mjesto datuma 3">
            <a:extLst>
              <a:ext uri="{FF2B5EF4-FFF2-40B4-BE49-F238E27FC236}">
                <a16:creationId xmlns:a16="http://schemas.microsoft.com/office/drawing/2014/main" xmlns="" id="{79BDAED4-1A99-9787-0827-4E67480BAC5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41A605-9D14-4DCC-8EE6-D0C8E9DD0A72}" type="datetimeFigureOut">
              <a:rPr lang="en-GB" smtClean="0"/>
              <a:t>18/10/2024</a:t>
            </a:fld>
            <a:endParaRPr lang="en-GB"/>
          </a:p>
        </p:txBody>
      </p:sp>
      <p:sp>
        <p:nvSpPr>
          <p:cNvPr id="5" name="Rezervirano mjesto podnožja 4">
            <a:extLst>
              <a:ext uri="{FF2B5EF4-FFF2-40B4-BE49-F238E27FC236}">
                <a16:creationId xmlns:a16="http://schemas.microsoft.com/office/drawing/2014/main" xmlns="" id="{D87D3A94-D7BE-A9AC-7FC2-4B7014B4E8F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Rezervirano mjesto broja slajda 5">
            <a:extLst>
              <a:ext uri="{FF2B5EF4-FFF2-40B4-BE49-F238E27FC236}">
                <a16:creationId xmlns:a16="http://schemas.microsoft.com/office/drawing/2014/main" xmlns="" id="{41B7BFFE-733B-F782-6B34-FE3506C4628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ED428A-C76A-46E4-AE78-910BFA29E176}" type="slidenum">
              <a:rPr lang="en-GB" smtClean="0"/>
              <a:t>‹#›</a:t>
            </a:fld>
            <a:endParaRPr lang="en-GB"/>
          </a:p>
        </p:txBody>
      </p:sp>
    </p:spTree>
    <p:extLst>
      <p:ext uri="{BB962C8B-B14F-4D97-AF65-F5344CB8AC3E}">
        <p14:creationId xmlns:p14="http://schemas.microsoft.com/office/powerpoint/2010/main" val="3716930549"/>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Rezervirano mjesto teksta 2">
            <a:extLst>
              <a:ext uri="{FF2B5EF4-FFF2-40B4-BE49-F238E27FC236}">
                <a16:creationId xmlns:a16="http://schemas.microsoft.com/office/drawing/2014/main" xmlns="" id="{94B02EC1-AA9B-A5BB-98DE-14E7DF1AEE8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hr-HR" dirty="0"/>
              <a:t>Kliknite da biste uredili matrice</a:t>
            </a:r>
          </a:p>
          <a:p>
            <a:pPr lvl="1"/>
            <a:r>
              <a:rPr lang="hr-HR" dirty="0"/>
              <a:t>Druga razina</a:t>
            </a:r>
          </a:p>
        </p:txBody>
      </p:sp>
      <p:sp>
        <p:nvSpPr>
          <p:cNvPr id="7" name="Pravokutnik 6">
            <a:extLst>
              <a:ext uri="{FF2B5EF4-FFF2-40B4-BE49-F238E27FC236}">
                <a16:creationId xmlns:a16="http://schemas.microsoft.com/office/drawing/2014/main" xmlns="" id="{2ACFD311-22C7-BDAA-66E3-F468A49C53B7}"/>
              </a:ext>
            </a:extLst>
          </p:cNvPr>
          <p:cNvSpPr/>
          <p:nvPr userDrawn="1"/>
        </p:nvSpPr>
        <p:spPr>
          <a:xfrm>
            <a:off x="1944210" y="0"/>
            <a:ext cx="10247790" cy="1083076"/>
          </a:xfrm>
          <a:prstGeom prst="rect">
            <a:avLst/>
          </a:prstGeom>
          <a:solidFill>
            <a:srgbClr val="95D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Slika 7">
            <a:extLst>
              <a:ext uri="{FF2B5EF4-FFF2-40B4-BE49-F238E27FC236}">
                <a16:creationId xmlns:a16="http://schemas.microsoft.com/office/drawing/2014/main" xmlns="" id="{D3990673-8AE7-E05C-E545-24FC42AB999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8938"/>
            <a:ext cx="1930293" cy="1073468"/>
          </a:xfrm>
          <a:prstGeom prst="rect">
            <a:avLst/>
          </a:prstGeom>
        </p:spPr>
      </p:pic>
      <p:sp>
        <p:nvSpPr>
          <p:cNvPr id="9" name="Pravokutnik 8">
            <a:extLst>
              <a:ext uri="{FF2B5EF4-FFF2-40B4-BE49-F238E27FC236}">
                <a16:creationId xmlns:a16="http://schemas.microsoft.com/office/drawing/2014/main" xmlns="" id="{48AC7499-0A99-40EC-16BC-4CD7E5371250}"/>
              </a:ext>
            </a:extLst>
          </p:cNvPr>
          <p:cNvSpPr/>
          <p:nvPr userDrawn="1"/>
        </p:nvSpPr>
        <p:spPr>
          <a:xfrm rot="5400000">
            <a:off x="-98934" y="6028817"/>
            <a:ext cx="562992" cy="365125"/>
          </a:xfrm>
          <a:prstGeom prst="rect">
            <a:avLst/>
          </a:prstGeom>
          <a:solidFill>
            <a:srgbClr val="95D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95D600"/>
              </a:solidFill>
            </a:endParaRPr>
          </a:p>
        </p:txBody>
      </p:sp>
      <p:sp>
        <p:nvSpPr>
          <p:cNvPr id="10" name="Pravokutnik 9">
            <a:extLst>
              <a:ext uri="{FF2B5EF4-FFF2-40B4-BE49-F238E27FC236}">
                <a16:creationId xmlns:a16="http://schemas.microsoft.com/office/drawing/2014/main" xmlns="" id="{C42B7FB8-CF2D-A1F6-4E76-73C1FC2A868E}"/>
              </a:ext>
            </a:extLst>
          </p:cNvPr>
          <p:cNvSpPr/>
          <p:nvPr userDrawn="1"/>
        </p:nvSpPr>
        <p:spPr>
          <a:xfrm rot="5400000">
            <a:off x="-98936" y="5465823"/>
            <a:ext cx="562992" cy="365125"/>
          </a:xfrm>
          <a:prstGeom prst="rect">
            <a:avLst/>
          </a:prstGeom>
          <a:solidFill>
            <a:srgbClr val="E1E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Pravokutnik 10">
            <a:extLst>
              <a:ext uri="{FF2B5EF4-FFF2-40B4-BE49-F238E27FC236}">
                <a16:creationId xmlns:a16="http://schemas.microsoft.com/office/drawing/2014/main" xmlns="" id="{3FF46964-3CB1-9F30-7F50-EE212036DA6E}"/>
              </a:ext>
            </a:extLst>
          </p:cNvPr>
          <p:cNvSpPr/>
          <p:nvPr userDrawn="1"/>
        </p:nvSpPr>
        <p:spPr>
          <a:xfrm>
            <a:off x="0" y="6492875"/>
            <a:ext cx="12192000" cy="365125"/>
          </a:xfrm>
          <a:prstGeom prst="rect">
            <a:avLst/>
          </a:prstGeom>
          <a:solidFill>
            <a:srgbClr val="FF85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zervirano mjesto naslova 11">
            <a:extLst>
              <a:ext uri="{FF2B5EF4-FFF2-40B4-BE49-F238E27FC236}">
                <a16:creationId xmlns:a16="http://schemas.microsoft.com/office/drawing/2014/main" xmlns="" id="{A3598598-22D6-27AE-05D1-34489FE1921D}"/>
              </a:ext>
            </a:extLst>
          </p:cNvPr>
          <p:cNvSpPr>
            <a:spLocks noGrp="1"/>
          </p:cNvSpPr>
          <p:nvPr>
            <p:ph type="title"/>
          </p:nvPr>
        </p:nvSpPr>
        <p:spPr>
          <a:xfrm>
            <a:off x="1944210" y="1"/>
            <a:ext cx="10247790" cy="1082406"/>
          </a:xfrm>
          <a:prstGeom prst="rect">
            <a:avLst/>
          </a:prstGeom>
        </p:spPr>
        <p:txBody>
          <a:bodyPr vert="horz" lIns="91440" tIns="45720" rIns="91440" bIns="45720" rtlCol="0" anchor="ctr">
            <a:normAutofit/>
          </a:bodyPr>
          <a:lstStyle/>
          <a:p>
            <a:r>
              <a:rPr lang="hr-HR" dirty="0"/>
              <a:t>Kliknite da biste uredili stil naslova matrice</a:t>
            </a:r>
            <a:endParaRPr lang="en-GB" dirty="0"/>
          </a:p>
        </p:txBody>
      </p:sp>
    </p:spTree>
    <p:extLst>
      <p:ext uri="{BB962C8B-B14F-4D97-AF65-F5344CB8AC3E}">
        <p14:creationId xmlns:p14="http://schemas.microsoft.com/office/powerpoint/2010/main" val="1784778880"/>
      </p:ext>
    </p:extLst>
  </p:cSld>
  <p:clrMap bg1="lt1" tx1="dk1" bg2="lt2" tx2="dk2" accent1="accent1" accent2="accent2" accent3="accent3" accent4="accent4" accent5="accent5" accent6="accent6" hlink="hlink" folHlink="folHlink"/>
  <p:sldLayoutIdLst>
    <p:sldLayoutId id="2147483664" r:id="rId1"/>
  </p:sldLayoutIdLst>
  <p:txStyles>
    <p:titleStyle>
      <a:lvl1pPr algn="l" defTabSz="914400" rtl="0" eaLnBrk="1" latinLnBrk="0" hangingPunct="1">
        <a:lnSpc>
          <a:spcPct val="90000"/>
        </a:lnSpc>
        <a:spcBef>
          <a:spcPct val="0"/>
        </a:spcBef>
        <a:buNone/>
        <a:defRPr sz="36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hyperlink" Target="https://cap-tivate.eu/kb" TargetMode="Externa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hyperlink" Target="https://edu.cap-tivate.eu/mod/book/view.php?id=185" TargetMode="External"/><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hyperlink" Target="https://edu.cap-tivate.eu/mod/book/view.php?id=185" TargetMode="External"/><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xmlns="" id="{46740706-E139-1F04-A064-0EDD90D6B69F}"/>
              </a:ext>
            </a:extLst>
          </p:cNvPr>
          <p:cNvSpPr>
            <a:spLocks noGrp="1"/>
          </p:cNvSpPr>
          <p:nvPr>
            <p:ph type="ctrTitle"/>
          </p:nvPr>
        </p:nvSpPr>
        <p:spPr/>
        <p:txBody>
          <a:bodyPr/>
          <a:lstStyle/>
          <a:p>
            <a:r>
              <a:rPr lang="en-GB" sz="3600" smtClean="0"/>
              <a:t>CAPTIVATE Knowledge Platform</a:t>
            </a:r>
            <a:r>
              <a:rPr lang="en-GB" smtClean="0"/>
              <a:t>:</a:t>
            </a:r>
            <a:br>
              <a:rPr lang="en-GB" smtClean="0"/>
            </a:br>
            <a:r>
              <a:rPr lang="en-GB" sz="3600" smtClean="0"/>
              <a:t>connecting CAP measures with eco-practices</a:t>
            </a:r>
            <a:endParaRPr lang="en-GB" dirty="0"/>
          </a:p>
        </p:txBody>
      </p:sp>
      <p:sp>
        <p:nvSpPr>
          <p:cNvPr id="3" name="Podnaslov 2">
            <a:extLst>
              <a:ext uri="{FF2B5EF4-FFF2-40B4-BE49-F238E27FC236}">
                <a16:creationId xmlns:a16="http://schemas.microsoft.com/office/drawing/2014/main" xmlns="" id="{F6D621D3-3C26-AAAD-CB0D-2772EB39487C}"/>
              </a:ext>
            </a:extLst>
          </p:cNvPr>
          <p:cNvSpPr>
            <a:spLocks noGrp="1"/>
          </p:cNvSpPr>
          <p:nvPr>
            <p:ph type="subTitle" idx="1"/>
          </p:nvPr>
        </p:nvSpPr>
        <p:spPr>
          <a:xfrm>
            <a:off x="1524000" y="3720210"/>
            <a:ext cx="9144000" cy="956569"/>
          </a:xfrm>
        </p:spPr>
        <p:txBody>
          <a:bodyPr>
            <a:normAutofit fontScale="85000" lnSpcReduction="20000"/>
          </a:bodyPr>
          <a:lstStyle/>
          <a:p>
            <a:r>
              <a:rPr lang="en-GB" smtClean="0"/>
              <a:t>Laszlo Gabor Papocsi</a:t>
            </a:r>
          </a:p>
          <a:p>
            <a:endParaRPr lang="en-GB" smtClean="0"/>
          </a:p>
          <a:p>
            <a:r>
              <a:rPr lang="en-GB" sz="2400" smtClean="0"/>
              <a:t>CAPTIVATE project closing online event, 21th October 2024</a:t>
            </a:r>
            <a:endParaRPr lang="en-GB" sz="2400" dirty="0"/>
          </a:p>
        </p:txBody>
      </p:sp>
      <p:sp>
        <p:nvSpPr>
          <p:cNvPr id="4" name="Téglalap 3">
            <a:extLst>
              <a:ext uri="{FF2B5EF4-FFF2-40B4-BE49-F238E27FC236}">
                <a16:creationId xmlns:a16="http://schemas.microsoft.com/office/drawing/2014/main" xmlns="" id="{7B20C6B7-C57C-2738-46BF-4AF8A70FD06E}"/>
              </a:ext>
            </a:extLst>
          </p:cNvPr>
          <p:cNvSpPr/>
          <p:nvPr/>
        </p:nvSpPr>
        <p:spPr>
          <a:xfrm>
            <a:off x="3297382" y="205724"/>
            <a:ext cx="6096000" cy="646331"/>
          </a:xfrm>
          <a:prstGeom prst="rect">
            <a:avLst/>
          </a:prstGeom>
        </p:spPr>
        <p:txBody>
          <a:bodyPr>
            <a:spAutoFit/>
          </a:bodyPr>
          <a:lstStyle/>
          <a:p>
            <a:pPr algn="ctr"/>
            <a:r>
              <a:rPr lang="en-GB" dirty="0">
                <a:latin typeface="Calibri Light" panose="020F0302020204030204" pitchFamily="34" charset="0"/>
                <a:cs typeface="Calibri Light" panose="020F0302020204030204" pitchFamily="34" charset="0"/>
              </a:rPr>
              <a:t>CAP Transfer of Information </a:t>
            </a:r>
            <a:br>
              <a:rPr lang="en-GB" dirty="0">
                <a:latin typeface="Calibri Light" panose="020F0302020204030204" pitchFamily="34" charset="0"/>
                <a:cs typeface="Calibri Light" panose="020F0302020204030204" pitchFamily="34" charset="0"/>
              </a:rPr>
            </a:br>
            <a:r>
              <a:rPr lang="en-GB" dirty="0">
                <a:latin typeface="Calibri Light" panose="020F0302020204030204" pitchFamily="34" charset="0"/>
                <a:cs typeface="Calibri Light" panose="020F0302020204030204" pitchFamily="34" charset="0"/>
              </a:rPr>
              <a:t>Via Assessment, </a:t>
            </a:r>
            <a:r>
              <a:rPr lang="en-GB" dirty="0" smtClean="0">
                <a:latin typeface="Calibri Light" panose="020F0302020204030204" pitchFamily="34" charset="0"/>
                <a:cs typeface="Calibri Light" panose="020F0302020204030204" pitchFamily="34" charset="0"/>
              </a:rPr>
              <a:t>Training </a:t>
            </a:r>
            <a:r>
              <a:rPr lang="en-GB" dirty="0">
                <a:latin typeface="Calibri Light" panose="020F0302020204030204" pitchFamily="34" charset="0"/>
                <a:cs typeface="Calibri Light" panose="020F0302020204030204" pitchFamily="34" charset="0"/>
              </a:rPr>
              <a:t>&amp; Extension</a:t>
            </a:r>
            <a:endParaRPr lang="en-GB" dirty="0"/>
          </a:p>
        </p:txBody>
      </p:sp>
    </p:spTree>
    <p:extLst>
      <p:ext uri="{BB962C8B-B14F-4D97-AF65-F5344CB8AC3E}">
        <p14:creationId xmlns:p14="http://schemas.microsoft.com/office/powerpoint/2010/main" val="9076923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xmlns="" id="{E8E78518-86A3-85B0-1B1B-CD50CCB807C9}"/>
              </a:ext>
            </a:extLst>
          </p:cNvPr>
          <p:cNvSpPr>
            <a:spLocks noGrp="1"/>
          </p:cNvSpPr>
          <p:nvPr>
            <p:ph type="title"/>
          </p:nvPr>
        </p:nvSpPr>
        <p:spPr>
          <a:xfrm>
            <a:off x="1970843" y="-1"/>
            <a:ext cx="10221157" cy="1090570"/>
          </a:xfrm>
        </p:spPr>
        <p:txBody>
          <a:bodyPr/>
          <a:lstStyle/>
          <a:p>
            <a:r>
              <a:rPr lang="en-GB" smtClean="0">
                <a:latin typeface="Aptos" panose="020B0004020202020204" pitchFamily="34" charset="0"/>
              </a:rPr>
              <a:t>Challenge and objective</a:t>
            </a:r>
            <a:endParaRPr lang="en-GB" dirty="0">
              <a:latin typeface="Aptos" panose="020B0004020202020204" pitchFamily="34" charset="0"/>
            </a:endParaRPr>
          </a:p>
        </p:txBody>
      </p:sp>
      <p:sp>
        <p:nvSpPr>
          <p:cNvPr id="3" name="Rezervirano mjesto sadržaja 2">
            <a:extLst>
              <a:ext uri="{FF2B5EF4-FFF2-40B4-BE49-F238E27FC236}">
                <a16:creationId xmlns:a16="http://schemas.microsoft.com/office/drawing/2014/main" xmlns="" id="{59F22AA2-9743-23FD-6E52-DD62B8DFBB89}"/>
              </a:ext>
            </a:extLst>
          </p:cNvPr>
          <p:cNvSpPr>
            <a:spLocks noGrp="1"/>
          </p:cNvSpPr>
          <p:nvPr>
            <p:ph sz="half" idx="1"/>
          </p:nvPr>
        </p:nvSpPr>
        <p:spPr>
          <a:xfrm>
            <a:off x="816607" y="1406175"/>
            <a:ext cx="10751966" cy="4351338"/>
          </a:xfrm>
        </p:spPr>
        <p:txBody>
          <a:bodyPr>
            <a:normAutofit/>
          </a:bodyPr>
          <a:lstStyle/>
          <a:p>
            <a:endParaRPr lang="en-GB" sz="1800" smtClean="0"/>
          </a:p>
          <a:p>
            <a:r>
              <a:rPr lang="en-GB" sz="1800" smtClean="0"/>
              <a:t>There are numerous information resources available at the national and EU levels, which publish information about the available support (subsidy, grant) opportunities and connected</a:t>
            </a:r>
          </a:p>
          <a:p>
            <a:r>
              <a:rPr lang="en-GB" sz="1800" smtClean="0"/>
              <a:t>Their content is not represented in a user friendly way, to be easily searchable and understandable for farmers. Most of the regulations are rather lengthy, consisting of many pages of legal language, while the relevant content - matching the everyday farming context - is usually not highlighted and explained well enough. </a:t>
            </a:r>
          </a:p>
          <a:p>
            <a:r>
              <a:rPr lang="en-GB" sz="1800" smtClean="0"/>
              <a:t>The other major problem is that although the regulations and rules very often require the application of specific farming practices, they contain only minimal information about them, so that interested parties have to research them individually elsewhere, if there is a credible, professionally sound source available at all. </a:t>
            </a:r>
            <a:br>
              <a:rPr lang="en-GB" sz="1800" smtClean="0"/>
            </a:br>
            <a:endParaRPr lang="en-GB" sz="1800" smtClean="0"/>
          </a:p>
          <a:p>
            <a:pPr>
              <a:buFont typeface="Wingdings" pitchFamily="2" charset="2"/>
              <a:buChar char="Ø"/>
            </a:pPr>
            <a:r>
              <a:rPr lang="en-GB" sz="1800" smtClean="0"/>
              <a:t>Our project aims to fill these holes, to access information from both angles of finding financial support and implementing good agro-techniques for more sustainable farming. </a:t>
            </a:r>
            <a:endParaRPr lang="en-GB" sz="1800" dirty="0" smtClean="0"/>
          </a:p>
        </p:txBody>
      </p:sp>
      <p:sp>
        <p:nvSpPr>
          <p:cNvPr id="4" name="AutoShape 2" descr="https://edu.cap-tivate.eu/pluginfile.php/368/mod_page/content/4/landing_en_01.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2" descr="https://edu.cap-tivate.eu/pluginfile.php/368/mod_page/content/4/landing_en_01.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8" name="Kép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25073" y="4766554"/>
            <a:ext cx="2205031" cy="1543522"/>
          </a:xfrm>
          <a:prstGeom prst="rect">
            <a:avLst/>
          </a:prstGeom>
        </p:spPr>
      </p:pic>
    </p:spTree>
    <p:extLst>
      <p:ext uri="{BB962C8B-B14F-4D97-AF65-F5344CB8AC3E}">
        <p14:creationId xmlns:p14="http://schemas.microsoft.com/office/powerpoint/2010/main" val="406552639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xmlns="" id="{E8E78518-86A3-85B0-1B1B-CD50CCB807C9}"/>
              </a:ext>
            </a:extLst>
          </p:cNvPr>
          <p:cNvSpPr>
            <a:spLocks noGrp="1"/>
          </p:cNvSpPr>
          <p:nvPr>
            <p:ph type="title"/>
          </p:nvPr>
        </p:nvSpPr>
        <p:spPr>
          <a:xfrm>
            <a:off x="1970843" y="-1"/>
            <a:ext cx="10221157" cy="1090570"/>
          </a:xfrm>
        </p:spPr>
        <p:txBody>
          <a:bodyPr/>
          <a:lstStyle/>
          <a:p>
            <a:r>
              <a:rPr lang="en-GB" smtClean="0">
                <a:latin typeface="Aptos" panose="020B0004020202020204" pitchFamily="34" charset="0"/>
              </a:rPr>
              <a:t>Landing page</a:t>
            </a:r>
            <a:endParaRPr lang="en-GB" dirty="0">
              <a:latin typeface="Aptos" panose="020B0004020202020204" pitchFamily="34" charset="0"/>
            </a:endParaRPr>
          </a:p>
        </p:txBody>
      </p:sp>
      <p:sp>
        <p:nvSpPr>
          <p:cNvPr id="3" name="Rezervirano mjesto sadržaja 2">
            <a:extLst>
              <a:ext uri="{FF2B5EF4-FFF2-40B4-BE49-F238E27FC236}">
                <a16:creationId xmlns:a16="http://schemas.microsoft.com/office/drawing/2014/main" xmlns="" id="{59F22AA2-9743-23FD-6E52-DD62B8DFBB89}"/>
              </a:ext>
            </a:extLst>
          </p:cNvPr>
          <p:cNvSpPr>
            <a:spLocks noGrp="1"/>
          </p:cNvSpPr>
          <p:nvPr>
            <p:ph sz="half" idx="1"/>
          </p:nvPr>
        </p:nvSpPr>
        <p:spPr>
          <a:xfrm>
            <a:off x="816607" y="1406175"/>
            <a:ext cx="10751966" cy="4351338"/>
          </a:xfrm>
        </p:spPr>
        <p:txBody>
          <a:bodyPr>
            <a:normAutofit/>
          </a:bodyPr>
          <a:lstStyle/>
          <a:p>
            <a:r>
              <a:rPr lang="en-GB" sz="1700" smtClean="0"/>
              <a:t>The modules of the CAPTIVATE digital platform can be accessed from a common entrypoint, which basically functions as a "landing page" to attract external and first-time visitors.</a:t>
            </a:r>
          </a:p>
          <a:p>
            <a:r>
              <a:rPr lang="en-GB" sz="1700" smtClean="0"/>
              <a:t>Web link to the starting point (URL) of the digital tools developed under the project: </a:t>
            </a:r>
            <a:r>
              <a:rPr lang="en-GB" sz="1700" smtClean="0">
                <a:hlinkClick r:id="rId2"/>
              </a:rPr>
              <a:t>https://cap-tivate.eu/kb</a:t>
            </a:r>
            <a:endParaRPr lang="en-GB" sz="1700" smtClean="0"/>
          </a:p>
          <a:p>
            <a:r>
              <a:rPr lang="en-GB" sz="1700" smtClean="0"/>
              <a:t>The "landing page" contains the main menu items at the top of the page and an interactive infographic below, which shows the steps of the customer's lifecycle and the associated features.  </a:t>
            </a:r>
          </a:p>
          <a:p>
            <a:r>
              <a:rPr lang="en-GB" sz="1700" smtClean="0"/>
              <a:t>The interface is designed in the languages of the target countries, in addition to the common English language. The language selection corresponds to the country options in the top right-hand corner of the page</a:t>
            </a:r>
          </a:p>
          <a:p>
            <a:r>
              <a:rPr lang="en-GB" sz="1700" smtClean="0"/>
              <a:t>The CAP Profile and CAP Support menu items, due to their country-specific content nature, can only be opened after selecting the relevant target country (for possible further development and sharing beyond the project, these menus are currently also shown).  </a:t>
            </a:r>
            <a:br>
              <a:rPr lang="en-GB" sz="1700" smtClean="0"/>
            </a:br>
            <a:endParaRPr lang="en-GB" sz="1700" dirty="0"/>
          </a:p>
        </p:txBody>
      </p:sp>
      <p:sp>
        <p:nvSpPr>
          <p:cNvPr id="4" name="AutoShape 2" descr="https://edu.cap-tivate.eu/pluginfile.php/368/mod_page/content/4/landing_en_01.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2" descr="https://edu.cap-tivate.eu/pluginfile.php/368/mod_page/content/4/landing_en_01.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6" name="Kép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3390" y="4571094"/>
            <a:ext cx="10058400" cy="1712297"/>
          </a:xfrm>
          <a:prstGeom prst="rect">
            <a:avLst/>
          </a:prstGeom>
        </p:spPr>
      </p:pic>
    </p:spTree>
    <p:extLst>
      <p:ext uri="{BB962C8B-B14F-4D97-AF65-F5344CB8AC3E}">
        <p14:creationId xmlns:p14="http://schemas.microsoft.com/office/powerpoint/2010/main" val="365458436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xmlns="" id="{E8E78518-86A3-85B0-1B1B-CD50CCB807C9}"/>
              </a:ext>
            </a:extLst>
          </p:cNvPr>
          <p:cNvSpPr>
            <a:spLocks noGrp="1"/>
          </p:cNvSpPr>
          <p:nvPr>
            <p:ph type="title"/>
          </p:nvPr>
        </p:nvSpPr>
        <p:spPr>
          <a:xfrm>
            <a:off x="1970843" y="-1"/>
            <a:ext cx="10221157" cy="1090570"/>
          </a:xfrm>
        </p:spPr>
        <p:txBody>
          <a:bodyPr/>
          <a:lstStyle/>
          <a:p>
            <a:r>
              <a:rPr lang="en-GB" smtClean="0">
                <a:latin typeface="Aptos" panose="020B0004020202020204" pitchFamily="34" charset="0"/>
              </a:rPr>
              <a:t>Landing page</a:t>
            </a:r>
            <a:endParaRPr lang="en-GB" dirty="0">
              <a:latin typeface="Aptos" panose="020B0004020202020204" pitchFamily="34" charset="0"/>
            </a:endParaRPr>
          </a:p>
        </p:txBody>
      </p:sp>
      <p:sp>
        <p:nvSpPr>
          <p:cNvPr id="4" name="AutoShape 2" descr="https://edu.cap-tivate.eu/pluginfile.php/368/mod_page/content/4/landing_en_01.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2" descr="https://edu.cap-tivate.eu/pluginfile.php/368/mod_page/content/4/landing_en_01.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6534" y="1209711"/>
            <a:ext cx="9678563" cy="5079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7426872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xmlns="" id="{E8E78518-86A3-85B0-1B1B-CD50CCB807C9}"/>
              </a:ext>
            </a:extLst>
          </p:cNvPr>
          <p:cNvSpPr>
            <a:spLocks noGrp="1"/>
          </p:cNvSpPr>
          <p:nvPr>
            <p:ph type="title"/>
          </p:nvPr>
        </p:nvSpPr>
        <p:spPr>
          <a:xfrm>
            <a:off x="1970843" y="-1"/>
            <a:ext cx="10221157" cy="1090570"/>
          </a:xfrm>
        </p:spPr>
        <p:txBody>
          <a:bodyPr/>
          <a:lstStyle/>
          <a:p>
            <a:r>
              <a:rPr lang="en-GB" smtClean="0">
                <a:latin typeface="Aptos" panose="020B0004020202020204" pitchFamily="34" charset="0"/>
              </a:rPr>
              <a:t>Farm CAP profile</a:t>
            </a:r>
            <a:endParaRPr lang="en-GB" dirty="0">
              <a:latin typeface="Aptos" panose="020B0004020202020204" pitchFamily="34" charset="0"/>
            </a:endParaRPr>
          </a:p>
        </p:txBody>
      </p:sp>
      <p:sp>
        <p:nvSpPr>
          <p:cNvPr id="3" name="Rezervirano mjesto sadržaja 2">
            <a:extLst>
              <a:ext uri="{FF2B5EF4-FFF2-40B4-BE49-F238E27FC236}">
                <a16:creationId xmlns:a16="http://schemas.microsoft.com/office/drawing/2014/main" xmlns="" id="{59F22AA2-9743-23FD-6E52-DD62B8DFBB89}"/>
              </a:ext>
            </a:extLst>
          </p:cNvPr>
          <p:cNvSpPr>
            <a:spLocks noGrp="1"/>
          </p:cNvSpPr>
          <p:nvPr>
            <p:ph sz="half" idx="1"/>
          </p:nvPr>
        </p:nvSpPr>
        <p:spPr>
          <a:xfrm>
            <a:off x="816607" y="1406175"/>
            <a:ext cx="4938241" cy="4351338"/>
          </a:xfrm>
        </p:spPr>
        <p:txBody>
          <a:bodyPr>
            <a:noAutofit/>
          </a:bodyPr>
          <a:lstStyle/>
          <a:p>
            <a:pPr marL="0" indent="0">
              <a:buNone/>
            </a:pPr>
            <a:r>
              <a:rPr lang="en-GB" smtClean="0"/>
              <a:t>Filling out a short questionnaire at start allows the preparation of the farmer profile, to be reused during the searches for relevant content.</a:t>
            </a:r>
          </a:p>
          <a:p>
            <a:pPr marL="0" indent="0">
              <a:buNone/>
            </a:pPr>
            <a:r>
              <a:rPr lang="en-GB" sz="2000" smtClean="0"/>
              <a:t>The purpose of this function:</a:t>
            </a:r>
          </a:p>
          <a:p>
            <a:r>
              <a:rPr lang="en-GB" sz="1800" smtClean="0"/>
              <a:t>to allow the user to search and get response more specifically in the Knowledge Base on the basis of the profile data provided,</a:t>
            </a:r>
          </a:p>
          <a:p>
            <a:r>
              <a:rPr lang="en-GB" sz="1800" smtClean="0"/>
              <a:t>the farmer only needs to enter his own data once during use, which can be re-used at any time later (one click to return to the interface),</a:t>
            </a:r>
          </a:p>
          <a:p>
            <a:r>
              <a:rPr lang="en-GB" sz="1800" smtClean="0"/>
              <a:t>no need for a full user registration in the system (this is also possible), but the possibility to enter the relevant data quickly, in a few seconds.</a:t>
            </a:r>
          </a:p>
          <a:p>
            <a:r>
              <a:rPr lang="en-GB" sz="1800" smtClean="0"/>
              <a:t>save profile file to desktop, and reload later</a:t>
            </a:r>
          </a:p>
          <a:p>
            <a:endParaRPr lang="en-GB" sz="2000" dirty="0"/>
          </a:p>
        </p:txBody>
      </p:sp>
      <p:sp>
        <p:nvSpPr>
          <p:cNvPr id="4" name="AutoShape 2" descr="https://edu.cap-tivate.eu/pluginfile.php/368/mod_page/content/4/landing_en_01.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2" descr="https://edu.cap-tivate.eu/pluginfile.php/368/mod_page/content/4/landing_en_01.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3076" name="Picture 4"/>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7198"/>
          <a:stretch/>
        </p:blipFill>
        <p:spPr bwMode="auto">
          <a:xfrm>
            <a:off x="5595630" y="1577130"/>
            <a:ext cx="6452327" cy="3028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9397987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xmlns="" id="{E8E78518-86A3-85B0-1B1B-CD50CCB807C9}"/>
              </a:ext>
            </a:extLst>
          </p:cNvPr>
          <p:cNvSpPr>
            <a:spLocks noGrp="1"/>
          </p:cNvSpPr>
          <p:nvPr>
            <p:ph type="title"/>
          </p:nvPr>
        </p:nvSpPr>
        <p:spPr>
          <a:xfrm>
            <a:off x="1970843" y="-1"/>
            <a:ext cx="10221157" cy="1090570"/>
          </a:xfrm>
        </p:spPr>
        <p:txBody>
          <a:bodyPr/>
          <a:lstStyle/>
          <a:p>
            <a:r>
              <a:rPr lang="en-GB" smtClean="0">
                <a:latin typeface="Aptos" panose="020B0004020202020204" pitchFamily="34" charset="0"/>
              </a:rPr>
              <a:t>CAP Measures - structure</a:t>
            </a:r>
            <a:endParaRPr lang="en-GB" dirty="0">
              <a:latin typeface="Aptos" panose="020B0004020202020204" pitchFamily="34" charset="0"/>
            </a:endParaRPr>
          </a:p>
        </p:txBody>
      </p:sp>
      <p:sp>
        <p:nvSpPr>
          <p:cNvPr id="3" name="Rezervirano mjesto sadržaja 2">
            <a:extLst>
              <a:ext uri="{FF2B5EF4-FFF2-40B4-BE49-F238E27FC236}">
                <a16:creationId xmlns:a16="http://schemas.microsoft.com/office/drawing/2014/main" xmlns="" id="{59F22AA2-9743-23FD-6E52-DD62B8DFBB89}"/>
              </a:ext>
            </a:extLst>
          </p:cNvPr>
          <p:cNvSpPr>
            <a:spLocks noGrp="1"/>
          </p:cNvSpPr>
          <p:nvPr>
            <p:ph sz="half" idx="1"/>
          </p:nvPr>
        </p:nvSpPr>
        <p:spPr>
          <a:xfrm>
            <a:off x="816606" y="1406175"/>
            <a:ext cx="11034379" cy="4985572"/>
          </a:xfrm>
        </p:spPr>
        <p:txBody>
          <a:bodyPr>
            <a:normAutofit fontScale="92500" lnSpcReduction="20000"/>
          </a:bodyPr>
          <a:lstStyle/>
          <a:p>
            <a:r>
              <a:rPr lang="en-GB" sz="2000" smtClean="0"/>
              <a:t>A key element of the Knowledge Base is a searchable, filterable database of grant applications, subsidies, payments, closely linked to eco-management techniques. </a:t>
            </a:r>
          </a:p>
          <a:p>
            <a:r>
              <a:rPr lang="en-GB" sz="2000" smtClean="0"/>
              <a:t>Due to its complex nature, the content is processed and displayed according to a specific structure designed for the purpose. </a:t>
            </a:r>
          </a:p>
          <a:p>
            <a:pPr lvl="1"/>
            <a:r>
              <a:rPr lang="en-GB" sz="1600" smtClean="0"/>
              <a:t>The CAPTIVATE experts can use a tree editor tool developed for this purpose, where the different elements of the measures can be arranged in a hierarchical, tree-like structure. </a:t>
            </a:r>
          </a:p>
          <a:p>
            <a:pPr lvl="1"/>
            <a:r>
              <a:rPr lang="en-GB" sz="1600" smtClean="0"/>
              <a:t>During processing, the complex documents are logically and functionally decomposed and entered according to specific content element types, and keywords (providing links to other modules), to the knowledge base. </a:t>
            </a:r>
          </a:p>
          <a:p>
            <a:r>
              <a:rPr lang="en-GB" sz="2000" smtClean="0"/>
              <a:t>The main preset properties of the content element types are: </a:t>
            </a:r>
            <a:r>
              <a:rPr lang="en-GB" sz="2000" i="1" smtClean="0"/>
              <a:t>measure, sub-measure, entitlement, commitment, regulation, rule, practice, CAPTIVATE section. </a:t>
            </a:r>
            <a:r>
              <a:rPr lang="en-GB" sz="2000" smtClean="0"/>
              <a:t>Each element can appear anywhere in the tree structure, currently maximum of six levels.</a:t>
            </a:r>
          </a:p>
          <a:p>
            <a:pPr marL="0" indent="0">
              <a:buNone/>
            </a:pPr>
            <a:r>
              <a:rPr lang="en-GB" sz="2000" smtClean="0"/>
              <a:t>Another important tool for describing content is keyword indexing, according to the specific interests of users, to make content easily searchable. Keywords can be grouped into three main categories according to their origin:</a:t>
            </a:r>
          </a:p>
          <a:p>
            <a:pPr marL="457200" indent="-457200">
              <a:buFont typeface="+mj-lt"/>
              <a:buAutoNum type="arabicPeriod"/>
            </a:pPr>
            <a:r>
              <a:rPr lang="en-GB" sz="2000" smtClean="0"/>
              <a:t>Keywords from the answers of users filling in the CAP profile form (during the so-called fingerprinting process)</a:t>
            </a:r>
          </a:p>
          <a:p>
            <a:pPr marL="457200" indent="-457200">
              <a:buFont typeface="+mj-lt"/>
              <a:buAutoNum type="arabicPeriod"/>
            </a:pPr>
            <a:r>
              <a:rPr lang="en-GB" sz="2000" smtClean="0"/>
              <a:t>Keywords from the presentation of the results of the </a:t>
            </a:r>
            <a:r>
              <a:rPr lang="en-GB" sz="2000" smtClean="0">
                <a:hlinkClick r:id="rId3" tooltip="EAD tool"/>
              </a:rPr>
              <a:t>EAD tool</a:t>
            </a:r>
            <a:r>
              <a:rPr lang="en-GB" sz="2000" smtClean="0"/>
              <a:t>, eco-themes and farms, in combination with the Eco-practices module.</a:t>
            </a:r>
          </a:p>
          <a:p>
            <a:pPr marL="457200" indent="-457200">
              <a:buFont typeface="+mj-lt"/>
              <a:buAutoNum type="arabicPeriod"/>
            </a:pPr>
            <a:r>
              <a:rPr lang="en-GB" sz="2000" smtClean="0"/>
              <a:t>Content description keywords, flexibly set by content editors who upload CAP measures.</a:t>
            </a:r>
            <a:endParaRPr lang="en-GB" sz="2000" dirty="0"/>
          </a:p>
        </p:txBody>
      </p:sp>
      <p:sp>
        <p:nvSpPr>
          <p:cNvPr id="4" name="AutoShape 2" descr="https://edu.cap-tivate.eu/pluginfile.php/368/mod_page/content/4/landing_en_01.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2" descr="https://edu.cap-tivate.eu/pluginfile.php/368/mod_page/content/4/landing_en_01.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164542186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xmlns="" id="{E8E78518-86A3-85B0-1B1B-CD50CCB807C9}"/>
              </a:ext>
            </a:extLst>
          </p:cNvPr>
          <p:cNvSpPr>
            <a:spLocks noGrp="1"/>
          </p:cNvSpPr>
          <p:nvPr>
            <p:ph type="title"/>
          </p:nvPr>
        </p:nvSpPr>
        <p:spPr>
          <a:xfrm>
            <a:off x="1970843" y="-1"/>
            <a:ext cx="10221157" cy="1090570"/>
          </a:xfrm>
        </p:spPr>
        <p:txBody>
          <a:bodyPr/>
          <a:lstStyle/>
          <a:p>
            <a:r>
              <a:rPr lang="en-GB" smtClean="0">
                <a:latin typeface="Aptos" panose="020B0004020202020204" pitchFamily="34" charset="0"/>
              </a:rPr>
              <a:t>CAP Measures - backend</a:t>
            </a:r>
            <a:endParaRPr lang="en-GB" dirty="0">
              <a:latin typeface="Aptos" panose="020B0004020202020204" pitchFamily="34" charset="0"/>
            </a:endParaRPr>
          </a:p>
        </p:txBody>
      </p:sp>
      <p:sp>
        <p:nvSpPr>
          <p:cNvPr id="4" name="AutoShape 2" descr="https://edu.cap-tivate.eu/pluginfile.php/368/mod_page/content/4/landing_en_01.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2" descr="https://edu.cap-tivate.eu/pluginfile.php/368/mod_page/content/4/landing_en_01.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512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814811" y="1346480"/>
            <a:ext cx="10492966" cy="46008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7109746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xmlns="" id="{E8E78518-86A3-85B0-1B1B-CD50CCB807C9}"/>
              </a:ext>
            </a:extLst>
          </p:cNvPr>
          <p:cNvSpPr>
            <a:spLocks noGrp="1"/>
          </p:cNvSpPr>
          <p:nvPr>
            <p:ph type="title"/>
          </p:nvPr>
        </p:nvSpPr>
        <p:spPr>
          <a:xfrm>
            <a:off x="1970843" y="-1"/>
            <a:ext cx="10221157" cy="1090570"/>
          </a:xfrm>
        </p:spPr>
        <p:txBody>
          <a:bodyPr/>
          <a:lstStyle/>
          <a:p>
            <a:r>
              <a:rPr lang="en-GB" smtClean="0">
                <a:latin typeface="Aptos" panose="020B0004020202020204" pitchFamily="34" charset="0"/>
              </a:rPr>
              <a:t>CAP Measures – search an results</a:t>
            </a:r>
            <a:endParaRPr lang="en-GB" dirty="0">
              <a:latin typeface="Aptos" panose="020B0004020202020204" pitchFamily="34" charset="0"/>
            </a:endParaRPr>
          </a:p>
        </p:txBody>
      </p:sp>
      <p:sp>
        <p:nvSpPr>
          <p:cNvPr id="4" name="AutoShape 2" descr="https://edu.cap-tivate.eu/pluginfile.php/368/mod_page/content/4/landing_en_01.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2" descr="https://edu.cap-tivate.eu/pluginfile.php/368/mod_page/content/4/landing_en_01.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4102" name="Picture 6"/>
          <p:cNvPicPr>
            <a:picLocks noChangeAspect="1" noChangeArrowheads="1"/>
          </p:cNvPicPr>
          <p:nvPr/>
        </p:nvPicPr>
        <p:blipFill rotWithShape="1">
          <a:blip r:embed="rId2">
            <a:extLst>
              <a:ext uri="{28A0092B-C50C-407E-A947-70E740481C1C}">
                <a14:useLocalDpi xmlns:a14="http://schemas.microsoft.com/office/drawing/2010/main" val="0"/>
              </a:ext>
            </a:extLst>
          </a:blip>
          <a:srcRect t="1" b="2460"/>
          <a:stretch/>
        </p:blipFill>
        <p:spPr bwMode="auto">
          <a:xfrm>
            <a:off x="6000089" y="2214563"/>
            <a:ext cx="5755428" cy="3471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3"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575" y="1580618"/>
            <a:ext cx="5718461" cy="31872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3337394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xmlns="" id="{E8E78518-86A3-85B0-1B1B-CD50CCB807C9}"/>
              </a:ext>
            </a:extLst>
          </p:cNvPr>
          <p:cNvSpPr>
            <a:spLocks noGrp="1"/>
          </p:cNvSpPr>
          <p:nvPr>
            <p:ph type="title"/>
          </p:nvPr>
        </p:nvSpPr>
        <p:spPr>
          <a:xfrm>
            <a:off x="1970843" y="-1"/>
            <a:ext cx="10221157" cy="1090570"/>
          </a:xfrm>
        </p:spPr>
        <p:txBody>
          <a:bodyPr/>
          <a:lstStyle/>
          <a:p>
            <a:r>
              <a:rPr lang="en-GB" smtClean="0">
                <a:latin typeface="Aptos" panose="020B0004020202020204" pitchFamily="34" charset="0"/>
              </a:rPr>
              <a:t>CAP Measures – navigation and details</a:t>
            </a:r>
            <a:endParaRPr lang="en-GB" dirty="0">
              <a:latin typeface="Aptos" panose="020B0004020202020204" pitchFamily="34" charset="0"/>
            </a:endParaRPr>
          </a:p>
        </p:txBody>
      </p:sp>
      <p:sp>
        <p:nvSpPr>
          <p:cNvPr id="3" name="Rezervirano mjesto sadržaja 2">
            <a:extLst>
              <a:ext uri="{FF2B5EF4-FFF2-40B4-BE49-F238E27FC236}">
                <a16:creationId xmlns:a16="http://schemas.microsoft.com/office/drawing/2014/main" xmlns="" id="{59F22AA2-9743-23FD-6E52-DD62B8DFBB89}"/>
              </a:ext>
            </a:extLst>
          </p:cNvPr>
          <p:cNvSpPr>
            <a:spLocks noGrp="1"/>
          </p:cNvSpPr>
          <p:nvPr>
            <p:ph sz="half" idx="1"/>
          </p:nvPr>
        </p:nvSpPr>
        <p:spPr>
          <a:xfrm>
            <a:off x="816606" y="1406175"/>
            <a:ext cx="11034379" cy="4985572"/>
          </a:xfrm>
        </p:spPr>
        <p:txBody>
          <a:bodyPr>
            <a:normAutofit/>
          </a:bodyPr>
          <a:lstStyle/>
          <a:p>
            <a:endParaRPr lang="en-GB" sz="2000" dirty="0"/>
          </a:p>
        </p:txBody>
      </p:sp>
      <p:sp>
        <p:nvSpPr>
          <p:cNvPr id="4" name="AutoShape 2" descr="https://edu.cap-tivate.eu/pluginfile.php/368/mod_page/content/4/landing_en_01.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2" descr="https://edu.cap-tivate.eu/pluginfile.php/368/mod_page/content/4/landing_en_01.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212" y="1110740"/>
            <a:ext cx="5415529" cy="49162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8"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l="1276" t="13069" r="38069" b="11683"/>
          <a:stretch/>
        </p:blipFill>
        <p:spPr bwMode="auto">
          <a:xfrm>
            <a:off x="4796985" y="1309918"/>
            <a:ext cx="7395015" cy="5160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4540314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xmlns="" id="{E8E78518-86A3-85B0-1B1B-CD50CCB807C9}"/>
              </a:ext>
            </a:extLst>
          </p:cNvPr>
          <p:cNvSpPr>
            <a:spLocks noGrp="1"/>
          </p:cNvSpPr>
          <p:nvPr>
            <p:ph type="title"/>
          </p:nvPr>
        </p:nvSpPr>
        <p:spPr>
          <a:xfrm>
            <a:off x="1970843" y="-1"/>
            <a:ext cx="10221157" cy="1090570"/>
          </a:xfrm>
        </p:spPr>
        <p:txBody>
          <a:bodyPr/>
          <a:lstStyle/>
          <a:p>
            <a:r>
              <a:rPr lang="en-GB" dirty="0">
                <a:latin typeface="Aptos"/>
              </a:rPr>
              <a:t>Eco-practices</a:t>
            </a:r>
          </a:p>
        </p:txBody>
      </p:sp>
      <p:sp>
        <p:nvSpPr>
          <p:cNvPr id="3" name="Rezervirano mjesto sadržaja 2">
            <a:extLst>
              <a:ext uri="{FF2B5EF4-FFF2-40B4-BE49-F238E27FC236}">
                <a16:creationId xmlns:a16="http://schemas.microsoft.com/office/drawing/2014/main" xmlns="" id="{59F22AA2-9743-23FD-6E52-DD62B8DFBB89}"/>
              </a:ext>
            </a:extLst>
          </p:cNvPr>
          <p:cNvSpPr>
            <a:spLocks noGrp="1"/>
          </p:cNvSpPr>
          <p:nvPr>
            <p:ph sz="half" idx="1"/>
          </p:nvPr>
        </p:nvSpPr>
        <p:spPr>
          <a:xfrm>
            <a:off x="816606" y="1406175"/>
            <a:ext cx="11034379" cy="4985572"/>
          </a:xfrm>
        </p:spPr>
        <p:txBody>
          <a:bodyPr>
            <a:normAutofit/>
          </a:bodyPr>
          <a:lstStyle/>
          <a:p>
            <a:r>
              <a:rPr lang="en-GB" sz="2000" smtClean="0"/>
              <a:t>In CAPTIVATE's vocabulary, eco-practices are defined as farming practices that enable farmers to move their farms into a more sustainable direction, which can be environmentally friendly, regenerative, precision, climate resilient (or adaptive), etc., in particular if they are 1) well supported by technical and economic evidence, and 2) are part of a CAP support programme (CAPTIVATE project focus).</a:t>
            </a:r>
          </a:p>
          <a:p>
            <a:r>
              <a:rPr lang="en-GB" sz="2000" smtClean="0"/>
              <a:t>The content of this part of the Knowledge Base is built on the international practice of FiBL, which was used as the start for the initial data set, to which the national resources in the three target countries (Croatia, Hungary, Slovakia) and other individual country-specific national resources were added and linked.</a:t>
            </a:r>
            <a:br>
              <a:rPr lang="en-GB" sz="2000" smtClean="0"/>
            </a:br>
            <a:endParaRPr lang="en-GB" sz="2000" smtClean="0"/>
          </a:p>
          <a:p>
            <a:r>
              <a:rPr lang="en-GB" sz="2000" smtClean="0"/>
              <a:t>The practices have been classified according to the same taxonomic system, and using keyword indexing, which are identical to those used for the CAP support module and the </a:t>
            </a:r>
            <a:r>
              <a:rPr lang="en-GB" sz="2000" smtClean="0">
                <a:hlinkClick r:id="rId3" tooltip="EAD tool"/>
              </a:rPr>
              <a:t>EAD tool</a:t>
            </a:r>
            <a:r>
              <a:rPr lang="en-GB" sz="2000" smtClean="0"/>
              <a:t>.</a:t>
            </a:r>
          </a:p>
          <a:p>
            <a:r>
              <a:rPr lang="en-GB" sz="2000" b="1" smtClean="0"/>
              <a:t>Search block:</a:t>
            </a:r>
            <a:endParaRPr lang="en-GB" sz="2000" smtClean="0"/>
          </a:p>
          <a:p>
            <a:r>
              <a:rPr lang="en-GB" sz="2000" smtClean="0"/>
              <a:t>As the collection of practices is developed as a stand-alone content type on the CAPTIVATE web content management system (Drupal) platform, with two main taxonomy lists and several other descriptive data fields, the search form also uses this technical platform. </a:t>
            </a:r>
            <a:endParaRPr lang="en-GB" sz="2000" dirty="0"/>
          </a:p>
        </p:txBody>
      </p:sp>
      <p:sp>
        <p:nvSpPr>
          <p:cNvPr id="4" name="AutoShape 2" descr="https://edu.cap-tivate.eu/pluginfile.php/368/mod_page/content/4/landing_en_01.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2" descr="https://edu.cap-tivate.eu/pluginfile.php/368/mod_page/content/4/landing_en_01.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335129555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xmlns="" id="{E8E78518-86A3-85B0-1B1B-CD50CCB807C9}"/>
              </a:ext>
            </a:extLst>
          </p:cNvPr>
          <p:cNvSpPr>
            <a:spLocks noGrp="1"/>
          </p:cNvSpPr>
          <p:nvPr>
            <p:ph type="title"/>
          </p:nvPr>
        </p:nvSpPr>
        <p:spPr>
          <a:xfrm>
            <a:off x="1970843" y="-1"/>
            <a:ext cx="10221157" cy="1090570"/>
          </a:xfrm>
        </p:spPr>
        <p:txBody>
          <a:bodyPr/>
          <a:lstStyle/>
          <a:p>
            <a:r>
              <a:rPr lang="en-GB" smtClean="0">
                <a:latin typeface="Aptos"/>
              </a:rPr>
              <a:t>Eco-practices – list</a:t>
            </a:r>
            <a:endParaRPr lang="en-GB" dirty="0">
              <a:latin typeface="Aptos"/>
            </a:endParaRPr>
          </a:p>
        </p:txBody>
      </p:sp>
      <p:pic>
        <p:nvPicPr>
          <p:cNvPr id="6" name="Tartalom helye 5"/>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1241200" y="1406525"/>
            <a:ext cx="10184262" cy="4984750"/>
          </a:xfrm>
        </p:spPr>
      </p:pic>
      <p:sp>
        <p:nvSpPr>
          <p:cNvPr id="4" name="AutoShape 2" descr="https://edu.cap-tivate.eu/pluginfile.php/368/mod_page/content/4/landing_en_01.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2" descr="https://edu.cap-tivate.eu/pluginfile.php/368/mod_page/content/4/landing_en_01.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147503822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xmlns="" id="{E8E78518-86A3-85B0-1B1B-CD50CCB807C9}"/>
              </a:ext>
            </a:extLst>
          </p:cNvPr>
          <p:cNvSpPr>
            <a:spLocks noGrp="1"/>
          </p:cNvSpPr>
          <p:nvPr>
            <p:ph type="title"/>
          </p:nvPr>
        </p:nvSpPr>
        <p:spPr>
          <a:xfrm>
            <a:off x="1970843" y="-1"/>
            <a:ext cx="10221157" cy="1090570"/>
          </a:xfrm>
        </p:spPr>
        <p:txBody>
          <a:bodyPr/>
          <a:lstStyle/>
          <a:p>
            <a:r>
              <a:rPr lang="en-GB" smtClean="0">
                <a:latin typeface="Aptos"/>
              </a:rPr>
              <a:t>Eco-practices – detail page</a:t>
            </a:r>
            <a:endParaRPr lang="en-GB" dirty="0">
              <a:latin typeface="Aptos"/>
            </a:endParaRPr>
          </a:p>
        </p:txBody>
      </p:sp>
      <p:sp>
        <p:nvSpPr>
          <p:cNvPr id="4" name="AutoShape 2" descr="https://edu.cap-tivate.eu/pluginfile.php/368/mod_page/content/4/landing_en_01.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2" descr="https://edu.cap-tivate.eu/pluginfile.php/368/mod_page/content/4/landing_en_01.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7" name="Kép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28206" y="1339913"/>
            <a:ext cx="8829974" cy="4871710"/>
          </a:xfrm>
          <a:prstGeom prst="rect">
            <a:avLst/>
          </a:prstGeom>
        </p:spPr>
      </p:pic>
    </p:spTree>
    <p:extLst>
      <p:ext uri="{BB962C8B-B14F-4D97-AF65-F5344CB8AC3E}">
        <p14:creationId xmlns:p14="http://schemas.microsoft.com/office/powerpoint/2010/main" val="128938897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xmlns="" id="{E8E78518-86A3-85B0-1B1B-CD50CCB807C9}"/>
              </a:ext>
            </a:extLst>
          </p:cNvPr>
          <p:cNvSpPr>
            <a:spLocks noGrp="1"/>
          </p:cNvSpPr>
          <p:nvPr>
            <p:ph type="title"/>
          </p:nvPr>
        </p:nvSpPr>
        <p:spPr>
          <a:xfrm>
            <a:off x="1970843" y="-1"/>
            <a:ext cx="10221157" cy="1090570"/>
          </a:xfrm>
        </p:spPr>
        <p:txBody>
          <a:bodyPr/>
          <a:lstStyle/>
          <a:p>
            <a:r>
              <a:rPr lang="en-GB" smtClean="0">
                <a:latin typeface="Aptos"/>
              </a:rPr>
              <a:t>Eco-practices – national resources</a:t>
            </a:r>
            <a:endParaRPr lang="en-GB" dirty="0">
              <a:latin typeface="Aptos"/>
            </a:endParaRPr>
          </a:p>
        </p:txBody>
      </p:sp>
      <p:sp>
        <p:nvSpPr>
          <p:cNvPr id="4" name="AutoShape 2" descr="https://edu.cap-tivate.eu/pluginfile.php/368/mod_page/content/4/landing_en_01.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2" descr="https://edu.cap-tivate.eu/pluginfile.php/368/mod_page/content/4/landing_en_01.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3" name="Kép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92311" y="1118259"/>
            <a:ext cx="8921750" cy="5327650"/>
          </a:xfrm>
          <a:prstGeom prst="rect">
            <a:avLst/>
          </a:prstGeom>
        </p:spPr>
      </p:pic>
      <p:sp>
        <p:nvSpPr>
          <p:cNvPr id="6" name="Téglalap 5"/>
          <p:cNvSpPr/>
          <p:nvPr/>
        </p:nvSpPr>
        <p:spPr>
          <a:xfrm>
            <a:off x="460375" y="1561351"/>
            <a:ext cx="2293545" cy="3416320"/>
          </a:xfrm>
          <a:prstGeom prst="rect">
            <a:avLst/>
          </a:prstGeom>
        </p:spPr>
        <p:txBody>
          <a:bodyPr wrap="square">
            <a:spAutoFit/>
          </a:bodyPr>
          <a:lstStyle/>
          <a:p>
            <a:r>
              <a:rPr lang="en-GB" dirty="0"/>
              <a:t>The national detail page provides the translation of the core English record, and a repeatable section of additional information relevant at the national level, with more description, video embedding, attachment of files, URLs, etc.</a:t>
            </a:r>
          </a:p>
        </p:txBody>
      </p:sp>
    </p:spTree>
    <p:extLst>
      <p:ext uri="{BB962C8B-B14F-4D97-AF65-F5344CB8AC3E}">
        <p14:creationId xmlns:p14="http://schemas.microsoft.com/office/powerpoint/2010/main" val="310158852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xmlns="" id="{E8E78518-86A3-85B0-1B1B-CD50CCB807C9}"/>
              </a:ext>
            </a:extLst>
          </p:cNvPr>
          <p:cNvSpPr>
            <a:spLocks noGrp="1"/>
          </p:cNvSpPr>
          <p:nvPr>
            <p:ph type="title"/>
          </p:nvPr>
        </p:nvSpPr>
        <p:spPr>
          <a:xfrm>
            <a:off x="1970843" y="-1"/>
            <a:ext cx="10221157" cy="1090570"/>
          </a:xfrm>
        </p:spPr>
        <p:txBody>
          <a:bodyPr/>
          <a:lstStyle/>
          <a:p>
            <a:r>
              <a:rPr lang="en-GB" smtClean="0">
                <a:latin typeface="Aptos"/>
              </a:rPr>
              <a:t>Connections</a:t>
            </a:r>
            <a:endParaRPr lang="en-GB" dirty="0">
              <a:latin typeface="Aptos"/>
            </a:endParaRPr>
          </a:p>
        </p:txBody>
      </p:sp>
      <p:sp>
        <p:nvSpPr>
          <p:cNvPr id="4" name="AutoShape 2" descr="https://edu.cap-tivate.eu/pluginfile.php/368/mod_page/content/4/landing_en_01.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2" descr="https://edu.cap-tivate.eu/pluginfile.php/368/mod_page/content/4/landing_en_01.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Rezervirano mjesto sadržaja 2">
            <a:extLst>
              <a:ext uri="{FF2B5EF4-FFF2-40B4-BE49-F238E27FC236}">
                <a16:creationId xmlns:a16="http://schemas.microsoft.com/office/drawing/2014/main" xmlns="" id="{59F22AA2-9743-23FD-6E52-DD62B8DFBB89}"/>
              </a:ext>
            </a:extLst>
          </p:cNvPr>
          <p:cNvSpPr>
            <a:spLocks noGrp="1"/>
          </p:cNvSpPr>
          <p:nvPr>
            <p:ph sz="half" idx="1"/>
          </p:nvPr>
        </p:nvSpPr>
        <p:spPr>
          <a:xfrm>
            <a:off x="816606" y="1406175"/>
            <a:ext cx="11034379" cy="4985572"/>
          </a:xfrm>
        </p:spPr>
        <p:txBody>
          <a:bodyPr>
            <a:normAutofit/>
          </a:bodyPr>
          <a:lstStyle/>
          <a:p>
            <a:r>
              <a:rPr lang="en-GB" sz="2000" smtClean="0"/>
              <a:t>Navigating through the CAPTIVATE pathway is achieved by CONNECTIONS between the various modules of the platform</a:t>
            </a:r>
          </a:p>
          <a:p>
            <a:r>
              <a:rPr lang="en-GB" sz="2000" smtClean="0"/>
              <a:t>CAP measures - Eco practice knowledge base </a:t>
            </a:r>
          </a:p>
          <a:p>
            <a:pPr lvl="1"/>
            <a:r>
              <a:rPr lang="en-GB" sz="1600" smtClean="0"/>
              <a:t>When adding a practice type of  paragraph in the tree editor, the  URL field can be filled in with the  hyperlink value of the practice description in the knowledge base. It is preferred to provide here the URL reference of an eco-practice described in our repository.</a:t>
            </a:r>
            <a:endParaRPr lang="en-GB" sz="2000" smtClean="0"/>
          </a:p>
          <a:p>
            <a:r>
              <a:rPr lang="en-GB" sz="2000" smtClean="0"/>
              <a:t>EAD results – Eco-practice knowledge repository</a:t>
            </a:r>
          </a:p>
          <a:p>
            <a:pPr lvl="1"/>
            <a:r>
              <a:rPr lang="en-GB" sz="1600" smtClean="0"/>
              <a:t>According to eco-theme and subtheme properties of the various assessment indicators, and the same keywords assigned to the eco-practices,  the link is established between the two modules. The recommended practices are displayed on  the EAD results page, ranking (highlighting) from the weakest to the stronger themes. Similarly, the farm branch category is calculated from the Kobo response, and then linked to eco-practices which have the same category items assigned.</a:t>
            </a:r>
            <a:endParaRPr lang="en-GB" sz="2000" smtClean="0"/>
          </a:p>
          <a:p>
            <a:r>
              <a:rPr lang="en-GB" sz="2000" smtClean="0"/>
              <a:t>EAD results – CAP measures browser</a:t>
            </a:r>
          </a:p>
          <a:p>
            <a:pPr lvl="1"/>
            <a:r>
              <a:rPr lang="en-GB" sz="1600" smtClean="0"/>
              <a:t>Here the method is the same as for the eco-practices on the results presentation side, only that the displayed, recommended, and linked measures are located under the tree view tool, where thy should be tagged with matching keywords, as the eco-themes or farm branches. </a:t>
            </a:r>
          </a:p>
          <a:p>
            <a:r>
              <a:rPr lang="en-GB" sz="2000" smtClean="0"/>
              <a:t>Moodle glossary – EAD tool questions and hints glossary links (via xml file export and processing)</a:t>
            </a:r>
            <a:endParaRPr lang="en-GB" sz="2000" dirty="0"/>
          </a:p>
        </p:txBody>
      </p:sp>
    </p:spTree>
    <p:extLst>
      <p:ext uri="{BB962C8B-B14F-4D97-AF65-F5344CB8AC3E}">
        <p14:creationId xmlns:p14="http://schemas.microsoft.com/office/powerpoint/2010/main" val="368078071"/>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sustava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Tema sustava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Prilagođeni dizaj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Office-té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5.xml><?xml version="1.0" encoding="utf-8"?>
<a:theme xmlns:a="http://schemas.openxmlformats.org/drawingml/2006/main" name="Office-té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02019112-d3b4-4dd9-b9b4-13351220fd60" xsi:nil="true"/>
    <lcf76f155ced4ddcb4097134ff3c332f xmlns="17020306-1324-4952-b9bc-4f11ef18b1e0">
      <Terms xmlns="http://schemas.microsoft.com/office/infopath/2007/PartnerControls"/>
    </lcf76f155ced4ddcb4097134ff3c332f>
    <Link_x002f_source xmlns="17020306-1324-4952-b9bc-4f11ef18b1e0"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1FCB2B04C6BD248894C3A1DE2877DBE" ma:contentTypeVersion="19" ma:contentTypeDescription="Create a new document." ma:contentTypeScope="" ma:versionID="11f347e96d9a3183e9c33a18f8dff044">
  <xsd:schema xmlns:xsd="http://www.w3.org/2001/XMLSchema" xmlns:xs="http://www.w3.org/2001/XMLSchema" xmlns:p="http://schemas.microsoft.com/office/2006/metadata/properties" xmlns:ns2="17020306-1324-4952-b9bc-4f11ef18b1e0" xmlns:ns3="02019112-d3b4-4dd9-b9b4-13351220fd60" targetNamespace="http://schemas.microsoft.com/office/2006/metadata/properties" ma:root="true" ma:fieldsID="2bbf008b3f15ae5e126dbeeb407bc0c9" ns2:_="" ns3:_="">
    <xsd:import namespace="17020306-1324-4952-b9bc-4f11ef18b1e0"/>
    <xsd:import namespace="02019112-d3b4-4dd9-b9b4-13351220fd60"/>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lcf76f155ced4ddcb4097134ff3c332f" minOccurs="0"/>
                <xsd:element ref="ns3:TaxCatchAll" minOccurs="0"/>
                <xsd:element ref="ns2:MediaServiceLocation" minOccurs="0"/>
                <xsd:element ref="ns3:SharedWithUsers" minOccurs="0"/>
                <xsd:element ref="ns3:SharedWithDetails" minOccurs="0"/>
                <xsd:element ref="ns2:Link_x002f_source" minOccurs="0"/>
                <xsd:element ref="ns2:MediaServiceObjectDetectorVersions" minOccurs="0"/>
                <xsd:element ref="ns2:MediaServiceSearchPropertie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7020306-1324-4952-b9bc-4f11ef18b1e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65bed354-f0dc-4925-8e9f-ddc1e5052633" ma:termSetId="09814cd3-568e-fe90-9814-8d621ff8fb84" ma:anchorId="fba54fb3-c3e1-fe81-a776-ca4b69148c4d" ma:open="true" ma:isKeyword="false">
      <xsd:complexType>
        <xsd:sequence>
          <xsd:element ref="pc:Terms" minOccurs="0" maxOccurs="1"/>
        </xsd:sequence>
      </xsd:complexType>
    </xsd:element>
    <xsd:element name="MediaServiceLocation" ma:index="20" nillable="true" ma:displayName="Location" ma:internalName="MediaServiceLocation" ma:readOnly="true">
      <xsd:simpleType>
        <xsd:restriction base="dms:Text"/>
      </xsd:simpleType>
    </xsd:element>
    <xsd:element name="Link_x002f_source" ma:index="23" nillable="true" ma:displayName="Link/source" ma:format="Dropdown" ma:internalName="Link_x002f_source">
      <xsd:simpleType>
        <xsd:restriction base="dms:Text">
          <xsd:maxLength value="255"/>
        </xsd:restriction>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LengthInSeconds" ma:index="26"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02019112-d3b4-4dd9-b9b4-13351220fd60"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98635c9a-0276-472e-ba74-69d9cb8990b3}" ma:internalName="TaxCatchAll" ma:showField="CatchAllData" ma:web="02019112-d3b4-4dd9-b9b4-13351220fd60">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34750E5-2198-4BD9-ABD5-CCEE6CD20894}">
  <ds:schemaRefs>
    <ds:schemaRef ds:uri="http://schemas.microsoft.com/sharepoint/v3/contenttype/forms"/>
  </ds:schemaRefs>
</ds:datastoreItem>
</file>

<file path=customXml/itemProps2.xml><?xml version="1.0" encoding="utf-8"?>
<ds:datastoreItem xmlns:ds="http://schemas.openxmlformats.org/officeDocument/2006/customXml" ds:itemID="{1EBB21C4-680F-468E-9328-754DE7BC983E}">
  <ds:schemaRefs>
    <ds:schemaRef ds:uri="http://schemas.microsoft.com/office/2006/metadata/properties"/>
    <ds:schemaRef ds:uri="http://schemas.microsoft.com/office/infopath/2007/PartnerControls"/>
    <ds:schemaRef ds:uri="02019112-d3b4-4dd9-b9b4-13351220fd60"/>
    <ds:schemaRef ds:uri="17020306-1324-4952-b9bc-4f11ef18b1e0"/>
  </ds:schemaRefs>
</ds:datastoreItem>
</file>

<file path=customXml/itemProps3.xml><?xml version="1.0" encoding="utf-8"?>
<ds:datastoreItem xmlns:ds="http://schemas.openxmlformats.org/officeDocument/2006/customXml" ds:itemID="{3F7639F4-1D7A-48EC-8F41-A1CA13CC5681}"/>
</file>

<file path=docProps/app.xml><?xml version="1.0" encoding="utf-8"?>
<Properties xmlns="http://schemas.openxmlformats.org/officeDocument/2006/extended-properties" xmlns:vt="http://schemas.openxmlformats.org/officeDocument/2006/docPropsVTypes">
  <TotalTime>237</TotalTime>
  <Words>1193</Words>
  <Application>Microsoft Office PowerPoint</Application>
  <PresentationFormat>Egyéni</PresentationFormat>
  <Paragraphs>71</Paragraphs>
  <Slides>14</Slides>
  <Notes>7</Notes>
  <HiddenSlides>0</HiddenSlides>
  <MMClips>0</MMClips>
  <ScaleCrop>false</ScaleCrop>
  <HeadingPairs>
    <vt:vector size="4" baseType="variant">
      <vt:variant>
        <vt:lpstr>Téma</vt:lpstr>
      </vt:variant>
      <vt:variant>
        <vt:i4>3</vt:i4>
      </vt:variant>
      <vt:variant>
        <vt:lpstr>Diacímek</vt:lpstr>
      </vt:variant>
      <vt:variant>
        <vt:i4>14</vt:i4>
      </vt:variant>
    </vt:vector>
  </HeadingPairs>
  <TitlesOfParts>
    <vt:vector size="17" baseType="lpstr">
      <vt:lpstr>Tema sustava Office</vt:lpstr>
      <vt:lpstr>Tema sustava Office</vt:lpstr>
      <vt:lpstr>Prilagođeni dizajn</vt:lpstr>
      <vt:lpstr>CAPTIVATE Knowledge Platform: connecting CAP measures with eco-practices</vt:lpstr>
      <vt:lpstr>Challenge and objective</vt:lpstr>
      <vt:lpstr>Landing page</vt:lpstr>
      <vt:lpstr>Landing page</vt:lpstr>
      <vt:lpstr>Farm CAP profile</vt:lpstr>
      <vt:lpstr>CAP Measures - structure</vt:lpstr>
      <vt:lpstr>CAP Measures - backend</vt:lpstr>
      <vt:lpstr>CAP Measures – search an results</vt:lpstr>
      <vt:lpstr>CAP Measures – navigation and details</vt:lpstr>
      <vt:lpstr>Eco-practices</vt:lpstr>
      <vt:lpstr>Eco-practices – list</vt:lpstr>
      <vt:lpstr>Eco-practices – detail page</vt:lpstr>
      <vt:lpstr>Eco-practices – national resources</vt:lpstr>
      <vt:lpstr>Connections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Dora Maricic</dc:creator>
  <cp:lastModifiedBy>altrecords studio</cp:lastModifiedBy>
  <cp:revision>72</cp:revision>
  <dcterms:created xsi:type="dcterms:W3CDTF">2022-06-10T09:49:51Z</dcterms:created>
  <dcterms:modified xsi:type="dcterms:W3CDTF">2024-10-18T19:23:55Z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0x010100A1FCB2B04C6BD248894C3A1DE2877DBE</vt:lpwstr>
  </property>
  <property fmtid="{D5CDD505-2E9C-101B-9397-08002B2CF9AE}" pid="3" name="MediaServiceImageTags">
    <vt:lpwstr/>
  </property>
</Properties>
</file>