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  <p:sldMasterId id="2147483648" r:id="rId5"/>
    <p:sldMasterId id="2147483660" r:id="rId6"/>
  </p:sldMasterIdLst>
  <p:notesMasterIdLst>
    <p:notesMasterId r:id="rId22"/>
  </p:notesMasterIdLst>
  <p:sldIdLst>
    <p:sldId id="297" r:id="rId7"/>
    <p:sldId id="354" r:id="rId8"/>
    <p:sldId id="357" r:id="rId9"/>
    <p:sldId id="359" r:id="rId10"/>
    <p:sldId id="358" r:id="rId11"/>
    <p:sldId id="360" r:id="rId12"/>
    <p:sldId id="361" r:id="rId13"/>
    <p:sldId id="362" r:id="rId14"/>
    <p:sldId id="364" r:id="rId15"/>
    <p:sldId id="365" r:id="rId16"/>
    <p:sldId id="367" r:id="rId17"/>
    <p:sldId id="368" r:id="rId18"/>
    <p:sldId id="369" r:id="rId19"/>
    <p:sldId id="346" r:id="rId20"/>
    <p:sldId id="34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C23C"/>
    <a:srgbClr val="759F31"/>
    <a:srgbClr val="849363"/>
    <a:srgbClr val="A7CB6A"/>
    <a:srgbClr val="203864"/>
    <a:srgbClr val="8CC13C"/>
    <a:srgbClr val="90BB51"/>
    <a:srgbClr val="9DC264"/>
    <a:srgbClr val="8EC439"/>
    <a:srgbClr val="A2C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819" autoAdjust="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C98B1-38CB-40F0-8243-664BB9B4DBE6}" type="datetimeFigureOut">
              <a:rPr lang="de-AT" smtClean="0"/>
              <a:t>20.10.2024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679F1-D82C-46FA-BC4F-5A37A3197C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953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with a sum of at least 90% of farms and of agricultural area in each project country, excluding e.g. mushrooms, beekeeping and forestry. </a:t>
            </a:r>
            <a:r>
              <a:rPr lang="de-AT" b="1" dirty="0" smtClean="0"/>
              <a:t>Farm </a:t>
            </a:r>
            <a:r>
              <a:rPr lang="de-AT" b="1" dirty="0" err="1" smtClean="0"/>
              <a:t>accountancy</a:t>
            </a:r>
            <a:r>
              <a:rPr lang="de-AT" b="1" dirty="0" smtClean="0"/>
              <a:t> </a:t>
            </a:r>
            <a:r>
              <a:rPr lang="de-AT" b="1" dirty="0" err="1" smtClean="0"/>
              <a:t>data</a:t>
            </a:r>
            <a:r>
              <a:rPr lang="de-AT" b="1" dirty="0" smtClean="0"/>
              <a:t> </a:t>
            </a:r>
            <a:r>
              <a:rPr lang="de-AT" b="1" dirty="0" err="1" smtClean="0"/>
              <a:t>network</a:t>
            </a:r>
            <a:endParaRPr lang="de-AT" b="1" dirty="0" smtClean="0"/>
          </a:p>
          <a:p>
            <a:endParaRPr lang="en-GB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-&gt; include entire farm, encompassing all branches of farming, but limiting its scope to the agricultural sector and primary production (excluding tourism, processing, etc.).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-&gt; area observed includes the agricultural area (excluding home gardens, private areas with trees, etc.), husbandry (excluding animals for private use), and effects on and through nearby areas.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5297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Structure of the tool based on alignment and the aimed properties were discussed with selected experts of the participating project countries and the whole CAPTIVATE project team.</a:t>
            </a:r>
          </a:p>
          <a:p>
            <a:r>
              <a:rPr lang="en-GB" dirty="0" smtClean="0"/>
              <a:t>Development of indicator set, we reflected on criteria and indicators of existing tools and standards for sustainability assessment and scientific literature.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21845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Development </a:t>
            </a:r>
            <a:r>
              <a:rPr lang="en-GB" dirty="0" smtClean="0"/>
              <a:t>of indicator set, we reflected on criteria and indicators of existing tools and standards for sustainability assessment and scientific literature. </a:t>
            </a:r>
            <a:endParaRPr lang="en-GB" dirty="0" smtClean="0"/>
          </a:p>
          <a:p>
            <a:r>
              <a:rPr lang="en-US" dirty="0" smtClean="0"/>
              <a:t>assess farm practices or technical means. They are rather process-oriented than outcome oriented.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9180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KOBO=data collection </a:t>
            </a:r>
            <a:r>
              <a:rPr lang="en-US" i="1" dirty="0" smtClean="0"/>
              <a:t>tool</a:t>
            </a:r>
            <a:r>
              <a:rPr lang="en-US" dirty="0" smtClean="0"/>
              <a:t> for challenging settings and provide it for free to nonprofit organizations.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26175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9259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4558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0896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138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6995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5599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679F1-D82C-46FA-BC4F-5A37A3197C2B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996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A12D360-8DD3-4529-D6E8-D6F353468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D4A93275-5774-A660-5337-694BF459E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10887FA8-4D25-E6B4-1F1A-3E0F6750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5FF0B460-0717-C006-558D-F1C08094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02954D8D-507F-529B-1AF2-A8642F8D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2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A3CA190-5ABE-2990-D150-FB713C0A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CEB3487E-47EC-B7EC-E36D-0B890C0B1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990927FE-EFA5-F7CB-A7DC-3275F3FC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5C8DAD34-D73C-CDAA-D7F9-2FA7CA17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0C86359D-DD87-FAEE-957C-0E9DF387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6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FA35DC0-92D4-25A1-3A91-03FFF620A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82A3C9C8-C105-6F84-C81F-2BF12F6AB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8EC652E8-60E6-4A63-C48D-0EBB607D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1AB0752D-CC57-206D-0B78-80EF8D80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34EB6EA0-2C5D-F4E2-57FF-09D93BA6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75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233EFFE-5B8D-414F-D3ED-508ABE8D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3977CB56-BCAE-3293-1083-18AEA6912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34B03FF8-9267-59ED-202D-AB0CCAAD6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0396636F-ACC1-B37A-1F65-C81D43F7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AF19BF48-2258-3773-34A3-0DF2C933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2E67EDDA-A5A9-FD34-2E38-158CCAC1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4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77C6803-D769-869D-D146-EE715ECF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F6F5468C-98A7-A6E3-C473-8DAC61B6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F4C8B46C-E5E7-4978-0B03-9D7E6B9FF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xmlns="" id="{8A6761CF-2495-6D18-5228-8DCAD2E28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xmlns="" id="{75BE69DA-ECEF-1B12-2619-DCC0E21BA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xmlns="" id="{5B77C218-9530-C6FF-FCBB-B956A3F6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xmlns="" id="{C35FFF6D-9C13-F766-B3C7-E61F0337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xmlns="" id="{AFFC40F1-3AE9-B590-07FB-B6D6195EA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45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95B1D2E-EB42-B486-5AF8-917E6DFD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xmlns="" id="{447C0CF5-C4E1-7622-3F1E-3BFEC266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xmlns="" id="{A884FC07-FF01-5B28-225A-B8897538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xmlns="" id="{DC73E46A-D5BA-62DD-E96A-1669A018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2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xmlns="" id="{12B56EDF-6FFC-BD10-4CB1-F9C64B7D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xmlns="" id="{5D681255-252F-D246-5889-EA47030A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xmlns="" id="{07E14F6C-774A-E75B-48E6-D067BD0B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07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744709D-FB09-E096-8FF4-997A952C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32036592-FABB-D5D8-33E6-BF837C39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A711DD28-42AB-AEF6-1316-1160231CB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6BB77EEA-3FBA-B36F-1E09-F35F4F8E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EEB98EC6-0030-6147-6318-A98ECD40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F9EFD012-6506-0AFA-BA6F-A31DE6D7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3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CDE08EB-D11B-BAE9-1017-4AE1E2EDD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xmlns="" id="{D897F1A9-425E-AB24-A0FF-A69E2B922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D28F3CDD-DD81-4E1D-3AD2-7FFF0B945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A1E89264-7F31-5A04-46B1-7B64682B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974BAFF7-74B2-AD6A-DCBA-5EA8A688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06D604D4-68E2-FA6F-8E20-396CBF9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790B566-1FCC-2BF9-CAE8-024B3243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53400FFC-D871-8378-36BE-D62B637B2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0E56E2F7-DE9A-28EA-6A8A-F48AF04A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4EF21D2B-0AF3-B7CB-F925-6B9B9874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7DD7786B-F24D-6C01-308D-76BAC682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0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xmlns="" id="{FAFF38A7-81F6-6E6B-0F97-97AE2C2CF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89410D31-AA08-C603-DC59-574E9D75D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9623ACEE-5C33-C639-B293-01F481B8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11453876-9733-F6D8-3843-4E16C93D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29CC1721-A00E-1136-CAF7-7EADC73E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0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9E84CA7-DAEF-C9DE-969E-C74EE2D3B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5440"/>
            <a:ext cx="9144000" cy="1574629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FF8521"/>
                </a:solidFill>
              </a:defRPr>
            </a:lvl1pPr>
          </a:lstStyle>
          <a:p>
            <a:r>
              <a:rPr lang="hr-HR" noProof="0" dirty="0"/>
              <a:t>Title</a:t>
            </a:r>
            <a:endParaRPr lang="en-GB" noProof="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0B5121BC-A140-C25A-2DB0-47424DFF9B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29000"/>
            <a:ext cx="9144000" cy="95656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75F53AAC-15CE-413C-579B-B1219B559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xmlns="" id="{69CAAC84-DF2F-19B5-D1B5-FEC3B156EB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697"/>
            <a:ext cx="3552244" cy="74530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xmlns="" id="{C86DD161-EBE7-287A-A925-3CCB83F53FA4}"/>
              </a:ext>
            </a:extLst>
          </p:cNvPr>
          <p:cNvSpPr/>
          <p:nvPr userDrawn="1"/>
        </p:nvSpPr>
        <p:spPr>
          <a:xfrm>
            <a:off x="1944210" y="8939"/>
            <a:ext cx="10247790" cy="1073468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1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CF679A73-550B-7379-FAD0-4148DC62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"/>
            <a:ext cx="10515600" cy="941033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1B1BB927-3617-5B60-5697-6513843D1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305C880C-D302-37CA-ABF3-8CBD8A93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011070F8-6FE7-C1DC-EC4A-3A43B62D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81A8D3-480E-455A-96A2-49E487617CF8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8E8F2614-8EBB-5136-C8D0-34C3FEDC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28B0C7C6-5D5C-D3C4-3501-301CF12C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3D48E3-8425-4E0C-AA78-8EC5147F8C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67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4610A-D3AE-4577-A8C8-7D54FEEA17F1}" type="datetimeFigureOut">
              <a:rPr lang="de-AT" smtClean="0"/>
              <a:t>20.10.2024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18193C-0F40-4587-865A-71239F01D9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0427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4610A-D3AE-4577-A8C8-7D54FEEA17F1}" type="datetimeFigureOut">
              <a:rPr lang="de-AT" smtClean="0"/>
              <a:t>20.10.2024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18193C-0F40-4587-865A-71239F01D9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0260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xmlns="" id="{C066DEEA-6554-64C6-8BEE-C32319A0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B0E159AF-A2A0-AA02-0AF5-A16E496A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55A21A74-78F4-6EAE-EDA7-1F325FCBD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B48CCB2C-A3D6-E9DD-A724-80DA4F4A4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782100CA-0253-8F69-24F6-5B533A7EE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6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xmlns="" id="{0614BE4B-82D8-F839-51CC-271F4FD4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6ECF1328-2E3D-22C4-5233-8402B119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79BDAED4-1A99-9787-0827-4E67480BA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1A605-9D14-4DCC-8EE6-D0C8E9DD0A72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D87D3A94-D7BE-A9AC-7FC2-4B7014B4E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41B7BFFE-733B-F782-6B34-FE3506C46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428A-C76A-46E4-AE78-910BFA29E17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93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94B02EC1-AA9B-A5BB-98DE-14E7DF1AE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matrice</a:t>
            </a:r>
          </a:p>
          <a:p>
            <a:pPr lvl="1"/>
            <a:r>
              <a:rPr lang="hr-HR" dirty="0"/>
              <a:t>Druga razina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xmlns="" id="{2ACFD311-22C7-BDAA-66E3-F468A49C53B7}"/>
              </a:ext>
            </a:extLst>
          </p:cNvPr>
          <p:cNvSpPr/>
          <p:nvPr userDrawn="1"/>
        </p:nvSpPr>
        <p:spPr>
          <a:xfrm>
            <a:off x="1944210" y="0"/>
            <a:ext cx="10247790" cy="1083076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xmlns="" id="{D3990673-8AE7-E05C-E545-24FC42AB999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xmlns="" id="{48AC7499-0A99-40EC-16BC-4CD7E5371250}"/>
              </a:ext>
            </a:extLst>
          </p:cNvPr>
          <p:cNvSpPr/>
          <p:nvPr userDrawn="1"/>
        </p:nvSpPr>
        <p:spPr>
          <a:xfrm rot="5400000">
            <a:off x="-98934" y="6028817"/>
            <a:ext cx="562992" cy="365125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5D600"/>
              </a:solidFill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xmlns="" id="{C42B7FB8-CF2D-A1F6-4E76-73C1FC2A868E}"/>
              </a:ext>
            </a:extLst>
          </p:cNvPr>
          <p:cNvSpPr/>
          <p:nvPr userDrawn="1"/>
        </p:nvSpPr>
        <p:spPr>
          <a:xfrm rot="5400000">
            <a:off x="-98936" y="5465823"/>
            <a:ext cx="562992" cy="365125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xmlns="" id="{3FF46964-3CB1-9F30-7F50-EE212036DA6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FF85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zervirano mjesto naslova 11">
            <a:extLst>
              <a:ext uri="{FF2B5EF4-FFF2-40B4-BE49-F238E27FC236}">
                <a16:creationId xmlns:a16="http://schemas.microsoft.com/office/drawing/2014/main" xmlns="" id="{A3598598-22D6-27AE-05D1-34489FE1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uredili stil naslova matrice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77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576954"/>
            <a:ext cx="9144000" cy="1822077"/>
          </a:xfrm>
        </p:spPr>
        <p:txBody>
          <a:bodyPr>
            <a:normAutofit fontScale="90000"/>
          </a:bodyPr>
          <a:lstStyle/>
          <a:p>
            <a:r>
              <a:rPr lang="de-DE" sz="6000" dirty="0" smtClean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de-DE" sz="5300" dirty="0" smtClean="0">
                <a:solidFill>
                  <a:schemeClr val="accent6">
                    <a:lumMod val="75000"/>
                  </a:schemeClr>
                </a:solidFill>
              </a:rPr>
              <a:t>co-Farm </a:t>
            </a:r>
            <a:r>
              <a:rPr lang="de-DE" sz="6000" dirty="0" smtClean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de-DE" sz="5300" dirty="0" smtClean="0">
                <a:solidFill>
                  <a:schemeClr val="accent6">
                    <a:lumMod val="75000"/>
                  </a:schemeClr>
                </a:solidFill>
              </a:rPr>
              <a:t>ssessment &amp; </a:t>
            </a:r>
            <a:r>
              <a:rPr lang="de-DE" sz="6000" dirty="0" err="1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de-DE" sz="5300" dirty="0" err="1" smtClean="0">
                <a:solidFill>
                  <a:schemeClr val="accent6">
                    <a:lumMod val="75000"/>
                  </a:schemeClr>
                </a:solidFill>
              </a:rPr>
              <a:t>ecision</a:t>
            </a:r>
            <a:r>
              <a:rPr lang="de-DE" sz="5300" dirty="0" smtClean="0">
                <a:solidFill>
                  <a:schemeClr val="accent6">
                    <a:lumMod val="75000"/>
                  </a:schemeClr>
                </a:solidFill>
              </a:rPr>
              <a:t> Tool</a:t>
            </a:r>
            <a:br>
              <a:rPr lang="de-DE" sz="53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for sustainable farms</a:t>
            </a:r>
            <a:endParaRPr lang="de-AT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itel 4"/>
          <p:cNvSpPr txBox="1">
            <a:spLocks/>
          </p:cNvSpPr>
          <p:nvPr/>
        </p:nvSpPr>
        <p:spPr>
          <a:xfrm>
            <a:off x="1944210" y="1"/>
            <a:ext cx="10247790" cy="108240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F852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smtClean="0">
                <a:solidFill>
                  <a:srgbClr val="00B050"/>
                </a:solidFill>
              </a:rPr>
              <a:t> </a:t>
            </a:r>
            <a:r>
              <a:rPr lang="en-US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br>
              <a:rPr lang="en-US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87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Development process and final </a:t>
            </a:r>
            <a:r>
              <a:rPr lang="en-US" b="1" dirty="0" smtClean="0"/>
              <a:t>configuration</a:t>
            </a:r>
          </a:p>
          <a:p>
            <a:pPr marL="0" indent="0">
              <a:buNone/>
            </a:pPr>
            <a:r>
              <a:rPr lang="en-US" b="1" dirty="0" smtClean="0"/>
              <a:t>1. </a:t>
            </a:r>
            <a:r>
              <a:rPr lang="en-US" dirty="0" smtClean="0"/>
              <a:t>Main </a:t>
            </a:r>
            <a:r>
              <a:rPr lang="en-US" dirty="0"/>
              <a:t>properties </a:t>
            </a:r>
            <a:r>
              <a:rPr lang="en-US" dirty="0" smtClean="0"/>
              <a:t>and </a:t>
            </a:r>
            <a:r>
              <a:rPr lang="en-US" dirty="0"/>
              <a:t>delimiting </a:t>
            </a:r>
            <a:r>
              <a:rPr lang="en-US" dirty="0" smtClean="0"/>
              <a:t>parameters </a:t>
            </a:r>
          </a:p>
          <a:p>
            <a:pPr marL="0" indent="0">
              <a:buNone/>
            </a:pPr>
            <a:r>
              <a:rPr lang="en-US" dirty="0" smtClean="0"/>
              <a:t> -&gt; </a:t>
            </a:r>
            <a:r>
              <a:rPr lang="en-GB" dirty="0" smtClean="0"/>
              <a:t>increase </a:t>
            </a:r>
            <a:r>
              <a:rPr lang="en-GB" dirty="0"/>
              <a:t>on-farm ecological sustainability </a:t>
            </a:r>
            <a:endParaRPr lang="en-GB" dirty="0" smtClean="0"/>
          </a:p>
          <a:p>
            <a:pPr marL="0" indent="0">
              <a:buNone/>
              <a:tabLst>
                <a:tab pos="442913" algn="l"/>
              </a:tabLst>
            </a:pPr>
            <a:r>
              <a:rPr lang="en-GB" dirty="0" smtClean="0"/>
              <a:t> -&gt; </a:t>
            </a:r>
            <a:r>
              <a:rPr lang="en-GB" dirty="0" smtClean="0"/>
              <a:t>also </a:t>
            </a:r>
            <a:r>
              <a:rPr lang="en-GB" dirty="0"/>
              <a:t>socio-economic aspects </a:t>
            </a:r>
            <a:r>
              <a:rPr lang="en-GB" dirty="0" smtClean="0"/>
              <a:t>(</a:t>
            </a:r>
            <a:r>
              <a:rPr lang="de-AT" dirty="0" err="1" smtClean="0"/>
              <a:t>supplementary</a:t>
            </a:r>
            <a:r>
              <a:rPr lang="de-AT" dirty="0" smtClean="0"/>
              <a:t> </a:t>
            </a:r>
            <a:r>
              <a:rPr lang="de-AT" dirty="0" err="1"/>
              <a:t>risk</a:t>
            </a:r>
            <a:r>
              <a:rPr lang="de-AT" dirty="0"/>
              <a:t> </a:t>
            </a:r>
            <a:r>
              <a:rPr lang="de-AT" dirty="0" err="1" smtClean="0"/>
              <a:t>assessment</a:t>
            </a:r>
            <a:r>
              <a:rPr lang="de-AT" dirty="0" smtClean="0"/>
              <a:t>)</a:t>
            </a:r>
            <a:r>
              <a:rPr lang="en-GB" dirty="0" smtClean="0"/>
              <a:t> to </a:t>
            </a:r>
            <a:r>
              <a:rPr lang="en-GB" dirty="0"/>
              <a:t>reflect complex </a:t>
            </a:r>
            <a:r>
              <a:rPr lang="en-GB" dirty="0" smtClean="0"/>
              <a:t>	system </a:t>
            </a:r>
            <a:r>
              <a:rPr lang="en-GB" dirty="0"/>
              <a:t>interactions</a:t>
            </a:r>
            <a:endParaRPr lang="en-US" dirty="0" smtClean="0"/>
          </a:p>
          <a:p>
            <a:pPr marL="0" indent="0">
              <a:buNone/>
              <a:tabLst>
                <a:tab pos="442913" algn="l"/>
              </a:tabLst>
            </a:pPr>
            <a:r>
              <a:rPr lang="en-US" dirty="0" smtClean="0"/>
              <a:t> -&gt; </a:t>
            </a:r>
            <a:r>
              <a:rPr lang="en-US" dirty="0" smtClean="0"/>
              <a:t>beyond </a:t>
            </a:r>
            <a:r>
              <a:rPr lang="en-US" dirty="0"/>
              <a:t>sustainability </a:t>
            </a:r>
            <a:r>
              <a:rPr lang="en-US" dirty="0" smtClean="0"/>
              <a:t>assessment: </a:t>
            </a:r>
            <a:r>
              <a:rPr lang="en-US" dirty="0"/>
              <a:t>benchmarking, capacity building, knowledge </a:t>
            </a:r>
            <a:r>
              <a:rPr lang="en-US" dirty="0" smtClean="0"/>
              <a:t>	management</a:t>
            </a:r>
            <a:r>
              <a:rPr lang="en-US" dirty="0"/>
              <a:t>, decision support, and communication of results</a:t>
            </a:r>
            <a:r>
              <a:rPr lang="en-US" dirty="0" smtClean="0"/>
              <a:t>.</a:t>
            </a:r>
          </a:p>
          <a:p>
            <a:pPr marL="0" indent="0">
              <a:buNone/>
              <a:tabLst>
                <a:tab pos="442913" algn="l"/>
              </a:tabLst>
            </a:pPr>
            <a:r>
              <a:rPr lang="en-US" dirty="0" smtClean="0"/>
              <a:t> -&gt; </a:t>
            </a:r>
            <a:r>
              <a:rPr lang="en-US" dirty="0" smtClean="0"/>
              <a:t>respond </a:t>
            </a:r>
            <a:r>
              <a:rPr lang="en-US" dirty="0"/>
              <a:t>to different geographical settings according to the project countries </a:t>
            </a:r>
            <a:r>
              <a:rPr lang="en-US" dirty="0" smtClean="0"/>
              <a:t>	(</a:t>
            </a:r>
            <a:r>
              <a:rPr lang="en-US" dirty="0"/>
              <a:t>Hungary, Slovakia, and Croatia). </a:t>
            </a:r>
            <a:endParaRPr lang="en-US" dirty="0" smtClean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18324"/>
            <a:ext cx="5922327" cy="2088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800" y="3374882"/>
            <a:ext cx="4687900" cy="30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en-GB" b="1" dirty="0" smtClean="0"/>
              <a:t>2. </a:t>
            </a:r>
            <a:r>
              <a:rPr lang="en-GB" dirty="0" smtClean="0"/>
              <a:t>System </a:t>
            </a:r>
            <a:r>
              <a:rPr lang="en-GB" dirty="0"/>
              <a:t>boundaries </a:t>
            </a:r>
            <a:r>
              <a:rPr lang="en-GB" dirty="0" smtClean="0"/>
              <a:t>to </a:t>
            </a:r>
            <a:r>
              <a:rPr lang="en-GB" dirty="0"/>
              <a:t>describe the framework of the system under </a:t>
            </a:r>
            <a:r>
              <a:rPr lang="en-GB" dirty="0" smtClean="0"/>
              <a:t>study</a:t>
            </a:r>
          </a:p>
          <a:p>
            <a:pPr marL="0" indent="0">
              <a:buNone/>
            </a:pPr>
            <a:r>
              <a:rPr lang="en-GB" dirty="0" smtClean="0"/>
              <a:t> -&gt; </a:t>
            </a:r>
            <a:r>
              <a:rPr lang="en-GB" dirty="0"/>
              <a:t>10 most important farm types </a:t>
            </a:r>
            <a:r>
              <a:rPr lang="en-GB" dirty="0" smtClean="0"/>
              <a:t>(FADN) </a:t>
            </a:r>
          </a:p>
          <a:p>
            <a:pPr marL="0" indent="0">
              <a:buNone/>
            </a:pPr>
            <a:r>
              <a:rPr lang="en-GB" dirty="0" smtClean="0"/>
              <a:t> -&gt; </a:t>
            </a:r>
            <a:r>
              <a:rPr lang="en-GB" dirty="0"/>
              <a:t>include </a:t>
            </a:r>
            <a:r>
              <a:rPr lang="en-GB" dirty="0" smtClean="0"/>
              <a:t>entire </a:t>
            </a:r>
            <a:r>
              <a:rPr lang="en-GB" dirty="0"/>
              <a:t>farm, encompassing all branches of </a:t>
            </a:r>
            <a:r>
              <a:rPr lang="en-GB" dirty="0" smtClean="0"/>
              <a:t>farming</a:t>
            </a:r>
          </a:p>
          <a:p>
            <a:pPr marL="0" indent="0">
              <a:buNone/>
            </a:pPr>
            <a:r>
              <a:rPr lang="en-GB" dirty="0" smtClean="0"/>
              <a:t> -&gt; </a:t>
            </a:r>
            <a:r>
              <a:rPr lang="en-GB" dirty="0" smtClean="0"/>
              <a:t>agricultural </a:t>
            </a:r>
            <a:r>
              <a:rPr lang="en-GB" dirty="0"/>
              <a:t>sector and primary production (excluding tourism, processing, etc.). </a:t>
            </a:r>
          </a:p>
          <a:p>
            <a:pPr marL="0" indent="0">
              <a:buNone/>
              <a:tabLst>
                <a:tab pos="442913" algn="l"/>
              </a:tabLst>
            </a:pPr>
            <a:r>
              <a:rPr lang="en-GB" dirty="0" smtClean="0"/>
              <a:t> -&gt; </a:t>
            </a:r>
            <a:r>
              <a:rPr lang="en-GB" dirty="0" smtClean="0"/>
              <a:t>area </a:t>
            </a:r>
            <a:r>
              <a:rPr lang="en-GB" dirty="0"/>
              <a:t>observed includes the agricultural </a:t>
            </a:r>
            <a:r>
              <a:rPr lang="en-GB" dirty="0" smtClean="0"/>
              <a:t>area, husbandry, </a:t>
            </a:r>
            <a:r>
              <a:rPr lang="en-GB" dirty="0"/>
              <a:t>and effects on and </a:t>
            </a:r>
            <a:r>
              <a:rPr lang="en-GB" dirty="0" smtClean="0"/>
              <a:t>   	through </a:t>
            </a:r>
            <a:r>
              <a:rPr lang="en-GB" dirty="0"/>
              <a:t>nearby </a:t>
            </a:r>
            <a:r>
              <a:rPr lang="en-GB" dirty="0" smtClean="0"/>
              <a:t>areas </a:t>
            </a: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489290" y="2490384"/>
            <a:ext cx="4704736" cy="3970318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Arial Narrow" panose="020B0606020202030204" pitchFamily="34" charset="0"/>
              </a:rPr>
              <a:t>Mixed </a:t>
            </a:r>
            <a:r>
              <a:rPr lang="de-DE" dirty="0" err="1">
                <a:latin typeface="Arial Narrow" panose="020B0606020202030204" pitchFamily="34" charset="0"/>
              </a:rPr>
              <a:t>crops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and</a:t>
            </a:r>
            <a:r>
              <a:rPr lang="de-DE" dirty="0">
                <a:latin typeface="Arial Narrow" panose="020B0606020202030204" pitchFamily="34" charset="0"/>
              </a:rPr>
              <a:t> livestock</a:t>
            </a: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COP (</a:t>
            </a:r>
            <a:r>
              <a:rPr lang="en-US" dirty="0">
                <a:latin typeface="Arial Narrow" panose="020B0606020202030204" pitchFamily="34" charset="0"/>
              </a:rPr>
              <a:t>Cereals, Oilseeds and Protein crops)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milk</a:t>
            </a: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sheep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and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goats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Mixed </a:t>
            </a:r>
            <a:r>
              <a:rPr lang="de-DE" dirty="0" err="1">
                <a:latin typeface="Arial Narrow" panose="020B0606020202030204" pitchFamily="34" charset="0"/>
              </a:rPr>
              <a:t>crops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other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fieldcrops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Mixed livestock</a:t>
            </a: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cattle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wine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horticulture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olives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granivores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 err="1">
                <a:latin typeface="Arial Narrow" panose="020B0606020202030204" pitchFamily="34" charset="0"/>
              </a:rPr>
              <a:t>Specialist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orchards</a:t>
            </a:r>
            <a:r>
              <a:rPr lang="de-DE" dirty="0">
                <a:latin typeface="Arial Narrow" panose="020B0606020202030204" pitchFamily="34" charset="0"/>
              </a:rPr>
              <a:t> - </a:t>
            </a:r>
            <a:r>
              <a:rPr lang="de-DE" dirty="0" err="1">
                <a:latin typeface="Arial Narrow" panose="020B0606020202030204" pitchFamily="34" charset="0"/>
              </a:rPr>
              <a:t>fruits</a:t>
            </a:r>
            <a:endParaRPr lang="de-DE" dirty="0">
              <a:latin typeface="Arial Narrow" panose="020B0606020202030204" pitchFamily="34" charset="0"/>
            </a:endParaRPr>
          </a:p>
          <a:p>
            <a:r>
              <a:rPr lang="de-DE" dirty="0">
                <a:latin typeface="Arial Narrow" panose="020B0606020202030204" pitchFamily="34" charset="0"/>
              </a:rPr>
              <a:t>Permanent </a:t>
            </a:r>
            <a:r>
              <a:rPr lang="de-DE" dirty="0" err="1">
                <a:latin typeface="Arial Narrow" panose="020B0606020202030204" pitchFamily="34" charset="0"/>
              </a:rPr>
              <a:t>crops</a:t>
            </a:r>
            <a:r>
              <a:rPr lang="de-DE" dirty="0">
                <a:latin typeface="Arial Narrow" panose="020B0606020202030204" pitchFamily="34" charset="0"/>
              </a:rPr>
              <a:t> </a:t>
            </a:r>
            <a:r>
              <a:rPr lang="de-DE" dirty="0" err="1">
                <a:latin typeface="Arial Narrow" panose="020B0606020202030204" pitchFamily="34" charset="0"/>
              </a:rPr>
              <a:t>combined</a:t>
            </a:r>
            <a:endParaRPr lang="de-DE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0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7111181" cy="4563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en-US" b="1" dirty="0" smtClean="0"/>
              <a:t>3. </a:t>
            </a:r>
            <a:r>
              <a:rPr lang="en-US" dirty="0"/>
              <a:t>Structure of the tool based on alignment and the aimed properties </a:t>
            </a:r>
            <a:endParaRPr lang="en-US" dirty="0" smtClean="0"/>
          </a:p>
          <a:p>
            <a:pPr marL="0" indent="0">
              <a:buNone/>
              <a:tabLst>
                <a:tab pos="442913" algn="l"/>
              </a:tabLst>
            </a:pPr>
            <a:r>
              <a:rPr lang="en-US" dirty="0" smtClean="0"/>
              <a:t> -&gt; Multi-Criteria Analysis </a:t>
            </a:r>
          </a:p>
          <a:p>
            <a:pPr marL="0" indent="0">
              <a:buNone/>
              <a:tabLst>
                <a:tab pos="442913" algn="l"/>
              </a:tabLst>
            </a:pPr>
            <a:r>
              <a:rPr lang="en-US" dirty="0" smtClean="0"/>
              <a:t> -&gt; </a:t>
            </a:r>
            <a:r>
              <a:rPr lang="en-GB" dirty="0"/>
              <a:t>L</a:t>
            </a:r>
            <a:r>
              <a:rPr lang="en-GB" dirty="0" smtClean="0"/>
              <a:t>evel </a:t>
            </a:r>
            <a:r>
              <a:rPr lang="en-GB" dirty="0"/>
              <a:t>of detail </a:t>
            </a:r>
            <a:r>
              <a:rPr lang="en-GB" dirty="0" smtClean="0"/>
              <a:t>was </a:t>
            </a:r>
            <a:r>
              <a:rPr lang="en-GB" dirty="0"/>
              <a:t>determined by the need for </a:t>
            </a:r>
            <a:r>
              <a:rPr lang="en-GB" dirty="0" smtClean="0"/>
              <a:t>user-	friendliness </a:t>
            </a:r>
            <a:r>
              <a:rPr lang="en-GB" dirty="0"/>
              <a:t>and easy </a:t>
            </a:r>
            <a:r>
              <a:rPr lang="en-GB" dirty="0" smtClean="0"/>
              <a:t>applicability </a:t>
            </a:r>
          </a:p>
          <a:p>
            <a:pPr marL="0" indent="0">
              <a:buNone/>
              <a:tabLst>
                <a:tab pos="442913" algn="l"/>
              </a:tabLst>
            </a:pPr>
            <a:r>
              <a:rPr lang="en-GB" dirty="0" smtClean="0"/>
              <a:t> -&gt; </a:t>
            </a:r>
            <a:r>
              <a:rPr lang="en-GB" dirty="0" smtClean="0"/>
              <a:t>Aim </a:t>
            </a:r>
            <a:r>
              <a:rPr lang="en-GB" dirty="0"/>
              <a:t>was that users are able to conduct a </a:t>
            </a:r>
            <a:r>
              <a:rPr lang="en-GB" dirty="0" smtClean="0"/>
              <a:t>self-	assessment </a:t>
            </a:r>
            <a:r>
              <a:rPr lang="en-GB" dirty="0"/>
              <a:t>within two hours of </a:t>
            </a:r>
            <a:r>
              <a:rPr lang="en-GB" dirty="0" smtClean="0"/>
              <a:t>time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nhaltsplatzhalt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198" y="1190146"/>
            <a:ext cx="3355834" cy="49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2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en-GB" b="1" dirty="0" smtClean="0"/>
              <a:t>4. </a:t>
            </a:r>
            <a:r>
              <a:rPr lang="en-GB" dirty="0" smtClean="0"/>
              <a:t>Selection and development </a:t>
            </a:r>
            <a:r>
              <a:rPr lang="en-GB" dirty="0"/>
              <a:t>of </a:t>
            </a:r>
            <a:r>
              <a:rPr lang="en-GB" dirty="0" smtClean="0"/>
              <a:t>indicator set 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sz="2000" dirty="0" smtClean="0"/>
              <a:t>sources </a:t>
            </a:r>
            <a:r>
              <a:rPr lang="en-GB" sz="2000" dirty="0" smtClean="0"/>
              <a:t>i.e</a:t>
            </a:r>
            <a:r>
              <a:rPr lang="en-GB" sz="2000" dirty="0"/>
              <a:t>. SAFA Guidelines and </a:t>
            </a:r>
            <a:r>
              <a:rPr lang="en-GB" sz="2000" dirty="0" smtClean="0"/>
              <a:t>SMART Farm Tool </a:t>
            </a:r>
            <a:r>
              <a:rPr lang="en-GB" sz="2000" dirty="0"/>
              <a:t>(Sustainability Monitoring and Assessment Routine</a:t>
            </a:r>
            <a:r>
              <a:rPr lang="en-GB" sz="2000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 -&gt; mostly practice based </a:t>
            </a:r>
            <a:r>
              <a:rPr lang="en-US" dirty="0" smtClean="0"/>
              <a:t>indicators</a:t>
            </a:r>
            <a:endParaRPr lang="en-GB" dirty="0" smtClean="0"/>
          </a:p>
          <a:p>
            <a:r>
              <a:rPr lang="en-GB" dirty="0" smtClean="0"/>
              <a:t>Number</a:t>
            </a:r>
            <a:r>
              <a:rPr lang="en-GB" dirty="0"/>
              <a:t>: Farm in general – 14; Animal </a:t>
            </a:r>
            <a:r>
              <a:rPr lang="en-GB" dirty="0" smtClean="0"/>
              <a:t>husbandry – 42 (</a:t>
            </a:r>
            <a:r>
              <a:rPr lang="en-GB" dirty="0" smtClean="0"/>
              <a:t>species); </a:t>
            </a:r>
          </a:p>
          <a:p>
            <a:pPr marL="0" indent="0">
              <a:buNone/>
              <a:tabLst>
                <a:tab pos="1430338" algn="l"/>
              </a:tabLst>
            </a:pPr>
            <a:r>
              <a:rPr lang="en-GB" dirty="0"/>
              <a:t>	</a:t>
            </a:r>
            <a:r>
              <a:rPr lang="en-GB" dirty="0" smtClean="0"/>
              <a:t>Plant </a:t>
            </a:r>
            <a:r>
              <a:rPr lang="en-GB" dirty="0" smtClean="0"/>
              <a:t>production – 40 (</a:t>
            </a:r>
            <a:r>
              <a:rPr lang="en-GB" dirty="0" smtClean="0"/>
              <a:t>branches); Socio-Economic </a:t>
            </a:r>
            <a:r>
              <a:rPr lang="en-GB" dirty="0" smtClean="0"/>
              <a:t>RA – </a:t>
            </a:r>
            <a:r>
              <a:rPr lang="en-GB" dirty="0" smtClean="0"/>
              <a:t>24; </a:t>
            </a:r>
          </a:p>
          <a:p>
            <a:pPr marL="0" indent="0">
              <a:buNone/>
              <a:tabLst>
                <a:tab pos="1430338" algn="l"/>
              </a:tabLst>
            </a:pPr>
            <a:r>
              <a:rPr lang="en-GB" dirty="0"/>
              <a:t>	</a:t>
            </a:r>
            <a:r>
              <a:rPr lang="en-GB" dirty="0" smtClean="0"/>
              <a:t>Ecology </a:t>
            </a:r>
            <a:r>
              <a:rPr lang="en-GB" dirty="0" smtClean="0"/>
              <a:t>RA </a:t>
            </a:r>
            <a:r>
              <a:rPr lang="en-GB" dirty="0" smtClean="0"/>
              <a:t>– 22;</a:t>
            </a:r>
          </a:p>
          <a:p>
            <a:r>
              <a:rPr lang="en-GB" dirty="0" smtClean="0"/>
              <a:t>Weighting process: impact on each eco-subtheme</a:t>
            </a:r>
            <a:endParaRPr lang="en-GB" dirty="0" smtClean="0"/>
          </a:p>
          <a:p>
            <a:r>
              <a:rPr lang="de-DE" dirty="0" err="1" smtClean="0"/>
              <a:t>Languages</a:t>
            </a:r>
            <a:r>
              <a:rPr lang="de-DE" dirty="0" smtClean="0"/>
              <a:t> – </a:t>
            </a:r>
            <a:r>
              <a:rPr lang="de-AT" dirty="0" smtClean="0"/>
              <a:t>English, </a:t>
            </a:r>
            <a:r>
              <a:rPr lang="de-AT" dirty="0" err="1" smtClean="0"/>
              <a:t>Hungarian</a:t>
            </a:r>
            <a:r>
              <a:rPr lang="de-AT" dirty="0" smtClean="0"/>
              <a:t>, </a:t>
            </a:r>
            <a:r>
              <a:rPr lang="de-AT" dirty="0" err="1" smtClean="0"/>
              <a:t>Croatian</a:t>
            </a:r>
            <a:r>
              <a:rPr lang="de-AT" dirty="0" smtClean="0"/>
              <a:t>, </a:t>
            </a:r>
            <a:r>
              <a:rPr lang="de-AT" dirty="0" err="1" smtClean="0"/>
              <a:t>Slovakian</a:t>
            </a:r>
            <a:endParaRPr lang="de-AT" dirty="0"/>
          </a:p>
          <a:p>
            <a:r>
              <a:rPr lang="en-GB" dirty="0" smtClean="0"/>
              <a:t>Assessments: 68 </a:t>
            </a:r>
            <a:endParaRPr lang="en-GB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7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en-US" dirty="0" smtClean="0"/>
              <a:t>KOBO Toolbox</a:t>
            </a:r>
            <a:endParaRPr lang="en-US" dirty="0" smtClean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645" y="2675832"/>
            <a:ext cx="5436732" cy="1440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645" y="2683929"/>
            <a:ext cx="8289900" cy="2196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282" y="2683929"/>
            <a:ext cx="8640904" cy="2088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793" y="2719929"/>
            <a:ext cx="8584611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 </a:t>
            </a:r>
            <a:r>
              <a:rPr lang="de-DE" dirty="0" smtClean="0"/>
              <a:t> </a:t>
            </a:r>
          </a:p>
          <a:p>
            <a:r>
              <a:rPr lang="en-US" dirty="0" smtClean="0"/>
              <a:t>Main </a:t>
            </a:r>
            <a:r>
              <a:rPr lang="en-US" dirty="0"/>
              <a:t>data of the </a:t>
            </a:r>
            <a:r>
              <a:rPr lang="en-US" dirty="0" smtClean="0"/>
              <a:t>farm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subtheme goal achievement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4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 </a:t>
            </a:r>
            <a:r>
              <a:rPr lang="de-DE" dirty="0" smtClean="0"/>
              <a:t> </a:t>
            </a: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farm</a:t>
            </a:r>
          </a:p>
          <a:p>
            <a:r>
              <a:rPr lang="en-US" dirty="0"/>
              <a:t>Radar </a:t>
            </a:r>
            <a:r>
              <a:rPr lang="en-US" dirty="0" smtClean="0"/>
              <a:t>chart -  </a:t>
            </a:r>
            <a:r>
              <a:rPr lang="en-US" dirty="0"/>
              <a:t>showing the farm performance by eco-themes (SAFA sub-themes) in </a:t>
            </a:r>
            <a:r>
              <a:rPr lang="en-US" dirty="0" smtClean="0"/>
              <a:t>percentages, compared </a:t>
            </a:r>
            <a:r>
              <a:rPr lang="en-US" dirty="0"/>
              <a:t>with the “ideal farm” (goal</a:t>
            </a:r>
            <a:r>
              <a:rPr lang="en-US" dirty="0" smtClean="0"/>
              <a:t>)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subtheme goal achievement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1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</a:t>
            </a:r>
            <a:endParaRPr lang="de-DE" dirty="0" smtClean="0"/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farm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dirty="0"/>
              <a:t>Good results above 70%, weaker </a:t>
            </a:r>
            <a:r>
              <a:rPr lang="en-US" dirty="0" smtClean="0"/>
              <a:t>results (“needs to be improved”) </a:t>
            </a:r>
            <a:r>
              <a:rPr lang="en-US" dirty="0"/>
              <a:t>under 40</a:t>
            </a:r>
            <a:r>
              <a:rPr lang="en-US" dirty="0" smtClean="0"/>
              <a:t>%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subtheme goal achievement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6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/>
              <a:t>Results </a:t>
            </a:r>
            <a:r>
              <a:rPr lang="de-DE" b="1" dirty="0" smtClean="0"/>
              <a:t> </a:t>
            </a:r>
            <a:r>
              <a:rPr lang="de-DE" dirty="0" smtClean="0"/>
              <a:t> </a:t>
            </a: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farm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</a:p>
          <a:p>
            <a:r>
              <a:rPr lang="en-US" dirty="0"/>
              <a:t>L</a:t>
            </a:r>
            <a:r>
              <a:rPr lang="en-US" dirty="0" smtClean="0"/>
              <a:t>ist </a:t>
            </a:r>
            <a:r>
              <a:rPr lang="en-US" dirty="0"/>
              <a:t>of </a:t>
            </a:r>
            <a:r>
              <a:rPr lang="en-US" dirty="0" smtClean="0"/>
              <a:t>subtheme goal achievement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22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 </a:t>
            </a:r>
            <a:r>
              <a:rPr lang="de-DE" b="1" dirty="0" smtClean="0"/>
              <a:t> </a:t>
            </a:r>
            <a:r>
              <a:rPr lang="de-DE" dirty="0" smtClean="0"/>
              <a:t> </a:t>
            </a: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farm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subtheme goal achievement</a:t>
            </a:r>
          </a:p>
          <a:p>
            <a:r>
              <a:rPr lang="en-US" dirty="0"/>
              <a:t>Recommended good eco-practices and CAP measures, based on the results under </a:t>
            </a:r>
            <a:r>
              <a:rPr lang="en-US" dirty="0" smtClean="0"/>
              <a:t>the SAFA </a:t>
            </a:r>
            <a:r>
              <a:rPr lang="en-US" dirty="0"/>
              <a:t>sub-themes, according to farm branches, and linked CAP measures</a:t>
            </a:r>
            <a:r>
              <a:rPr lang="en-US" dirty="0" smtClean="0"/>
              <a:t>.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32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 </a:t>
            </a:r>
            <a:r>
              <a:rPr lang="de-DE" dirty="0" smtClean="0"/>
              <a:t> </a:t>
            </a: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farm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subtheme goal achievement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en-US" dirty="0"/>
              <a:t>List of indicators which are contributing the most to stronger and weaker results (</a:t>
            </a:r>
            <a:r>
              <a:rPr lang="en-US" dirty="0" smtClean="0"/>
              <a:t>making the </a:t>
            </a:r>
            <a:r>
              <a:rPr lang="en-US" dirty="0"/>
              <a:t>more positive or negative impacts</a:t>
            </a:r>
            <a:r>
              <a:rPr lang="en-US" dirty="0" smtClean="0"/>
              <a:t>)</a:t>
            </a:r>
          </a:p>
          <a:p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Risk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r>
              <a:rPr lang="de-AT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AT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section</a:t>
            </a:r>
            <a:r>
              <a:rPr lang="de-AT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de-AT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96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Development process and final configuration</a:t>
            </a:r>
          </a:p>
          <a:p>
            <a:pPr marL="0" indent="0">
              <a:buNone/>
            </a:pPr>
            <a:r>
              <a:rPr lang="de-DE" b="1" dirty="0" smtClean="0"/>
              <a:t>Results </a:t>
            </a:r>
            <a:r>
              <a:rPr lang="de-DE" b="1" dirty="0" smtClean="0"/>
              <a:t> </a:t>
            </a:r>
            <a:r>
              <a:rPr lang="de-DE" dirty="0" smtClean="0"/>
              <a:t> </a:t>
            </a:r>
          </a:p>
          <a:p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Main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data of the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farm</a:t>
            </a:r>
          </a:p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Radar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chart - 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showing the farm performance by eco-themes (SAFA sub-themes) in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percentages, compared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with the “ideal farm” (goal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)</a:t>
            </a:r>
          </a:p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Good results above 70%, weaker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results (“needs to be improved”)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under 40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%</a:t>
            </a:r>
          </a:p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L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ist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of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subtheme goal achievement</a:t>
            </a:r>
          </a:p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Recommended good eco-practices and CAP measures, based on the results under 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the SAFA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sub-themes, according to farm branches, and linked CAP measures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.</a:t>
            </a:r>
          </a:p>
          <a:p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List of indicators which are contributing the most to stronger and weaker results (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making the </a:t>
            </a:r>
            <a:r>
              <a:rPr lang="en-US" sz="2000" dirty="0">
                <a:solidFill>
                  <a:schemeClr val="bg2">
                    <a:lumMod val="90000"/>
                  </a:schemeClr>
                </a:solidFill>
              </a:rPr>
              <a:t>more positive or negative impacts</a:t>
            </a:r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</a:rPr>
              <a:t>)</a:t>
            </a:r>
          </a:p>
          <a:p>
            <a:r>
              <a:rPr lang="de-AT" dirty="0" err="1"/>
              <a:t>Risk</a:t>
            </a:r>
            <a:r>
              <a:rPr lang="de-AT" dirty="0"/>
              <a:t> </a:t>
            </a:r>
            <a:r>
              <a:rPr lang="de-AT" dirty="0" err="1"/>
              <a:t>assessment</a:t>
            </a:r>
            <a:r>
              <a:rPr lang="de-AT" dirty="0"/>
              <a:t> </a:t>
            </a:r>
            <a:r>
              <a:rPr lang="de-AT" dirty="0" err="1" smtClean="0"/>
              <a:t>section</a:t>
            </a:r>
            <a:r>
              <a:rPr lang="de-AT" dirty="0" smtClean="0"/>
              <a:t> </a:t>
            </a: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9053" y="4105826"/>
            <a:ext cx="703897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8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Abgerundetes Rechteck 75"/>
          <p:cNvSpPr/>
          <p:nvPr/>
        </p:nvSpPr>
        <p:spPr>
          <a:xfrm>
            <a:off x="806824" y="1196788"/>
            <a:ext cx="11026969" cy="5109882"/>
          </a:xfrm>
          <a:prstGeom prst="roundRect">
            <a:avLst/>
          </a:prstGeom>
          <a:solidFill>
            <a:srgbClr val="EA720D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8" name="Abgerundetes Rechteck 77"/>
          <p:cNvSpPr/>
          <p:nvPr/>
        </p:nvSpPr>
        <p:spPr>
          <a:xfrm>
            <a:off x="962775" y="1403329"/>
            <a:ext cx="7318998" cy="2764533"/>
          </a:xfrm>
          <a:prstGeom prst="roundRect">
            <a:avLst/>
          </a:prstGeom>
          <a:solidFill>
            <a:srgbClr val="3FAE2A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7" name="Textfeld 76"/>
          <p:cNvSpPr txBox="1"/>
          <p:nvPr/>
        </p:nvSpPr>
        <p:spPr>
          <a:xfrm>
            <a:off x="8437723" y="1451061"/>
            <a:ext cx="3196051" cy="4310658"/>
          </a:xfrm>
          <a:prstGeom prst="roundRect">
            <a:avLst/>
          </a:prstGeom>
          <a:solidFill>
            <a:srgbClr val="FF8521"/>
          </a:solidFill>
        </p:spPr>
        <p:txBody>
          <a:bodyPr wrap="square" rtlCol="0">
            <a:spAutoFit/>
          </a:bodyPr>
          <a:lstStyle/>
          <a:p>
            <a:endParaRPr lang="en-US" sz="2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</a:rPr>
              <a:t>CAPTIVATE </a:t>
            </a:r>
          </a:p>
          <a:p>
            <a:r>
              <a:rPr lang="en-US" sz="2600" b="1" dirty="0" smtClean="0">
                <a:solidFill>
                  <a:schemeClr val="bg2">
                    <a:lumMod val="25000"/>
                  </a:schemeClr>
                </a:solidFill>
              </a:rPr>
              <a:t>Knowledge platform</a:t>
            </a:r>
          </a:p>
          <a:p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Materials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capacity </a:t>
            </a: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building: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-Learning Platform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Glossary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Farmers Handbook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videos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etc.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1143551" y="1537800"/>
            <a:ext cx="1380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EAD Tool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itel 4"/>
          <p:cNvSpPr txBox="1">
            <a:spLocks/>
          </p:cNvSpPr>
          <p:nvPr/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Eco-Farm Assessment &amp; Decision Tool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5507" y="4392394"/>
            <a:ext cx="5048998" cy="1746168"/>
          </a:xfrm>
          <a:prstGeom prst="rect">
            <a:avLst/>
          </a:prstGeom>
        </p:spPr>
      </p:pic>
      <p:sp>
        <p:nvSpPr>
          <p:cNvPr id="5" name="Abgerundetes Rechteck 4"/>
          <p:cNvSpPr/>
          <p:nvPr/>
        </p:nvSpPr>
        <p:spPr>
          <a:xfrm>
            <a:off x="1083917" y="1999465"/>
            <a:ext cx="3766089" cy="193126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062" y="2116614"/>
            <a:ext cx="3155832" cy="1794114"/>
          </a:xfrm>
          <a:prstGeom prst="rect">
            <a:avLst/>
          </a:prstGeom>
        </p:spPr>
      </p:pic>
      <p:sp>
        <p:nvSpPr>
          <p:cNvPr id="86" name="Pfeil nach rechts 85"/>
          <p:cNvSpPr/>
          <p:nvPr/>
        </p:nvSpPr>
        <p:spPr>
          <a:xfrm rot="14516361">
            <a:off x="2937388" y="3957299"/>
            <a:ext cx="465667" cy="28786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Pfeil nach rechts 74"/>
          <p:cNvSpPr/>
          <p:nvPr/>
        </p:nvSpPr>
        <p:spPr>
          <a:xfrm rot="6435261">
            <a:off x="6932467" y="4091463"/>
            <a:ext cx="465667" cy="287867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107" y="1558066"/>
            <a:ext cx="3240062" cy="2452800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1083917" y="2091077"/>
            <a:ext cx="1309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Assessment</a:t>
            </a:r>
            <a:endParaRPr lang="de-DE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Pfeil nach rechts 19"/>
          <p:cNvSpPr/>
          <p:nvPr/>
        </p:nvSpPr>
        <p:spPr>
          <a:xfrm>
            <a:off x="8220914" y="2496599"/>
            <a:ext cx="465667" cy="287867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Pfeil nach links und rechts 20"/>
          <p:cNvSpPr/>
          <p:nvPr/>
        </p:nvSpPr>
        <p:spPr>
          <a:xfrm rot="10800000">
            <a:off x="7527872" y="4945548"/>
            <a:ext cx="753901" cy="317175"/>
          </a:xfrm>
          <a:prstGeom prst="left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87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7" grpId="0" animBg="1"/>
      <p:bldP spid="79" grpId="0"/>
      <p:bldP spid="5" grpId="0" animBg="1"/>
      <p:bldP spid="86" grpId="0" animBg="1"/>
      <p:bldP spid="75" grpId="0" animBg="1"/>
      <p:bldP spid="19" grpId="0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904865"/>
            <a:ext cx="10515600" cy="31512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Eco-Farm Assessment and Decision (EAD) Tool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Symbol" panose="05050102010706020507" pitchFamily="18" charset="2"/>
              <a:buChar char="-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digital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self assessment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approach for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farmers and advisors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evaluate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ecological sustainability at farm level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Symbol" panose="05050102010706020507" pitchFamily="18" charset="2"/>
              <a:buChar char="-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comprising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set of sustainability indicators that attempt to provide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information about the current status </a:t>
            </a:r>
            <a:endParaRPr lang="en-US" sz="2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Symbol" panose="05050102010706020507" pitchFamily="18" charset="2"/>
              <a:buChar char="-"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that can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assist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during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farmer’s decision making process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identify suitable CAP Measures and E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co-practices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Eco-Farm 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Assessment &amp; Decision Tool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9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ilagođeni dizaj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1FCB2B04C6BD248894C3A1DE2877DBE" ma:contentTypeVersion="19" ma:contentTypeDescription="Ein neues Dokument erstellen." ma:contentTypeScope="" ma:versionID="dcbda00c34d1c8c672aa273abe72ad17">
  <xsd:schema xmlns:xsd="http://www.w3.org/2001/XMLSchema" xmlns:xs="http://www.w3.org/2001/XMLSchema" xmlns:p="http://schemas.microsoft.com/office/2006/metadata/properties" xmlns:ns2="17020306-1324-4952-b9bc-4f11ef18b1e0" xmlns:ns3="02019112-d3b4-4dd9-b9b4-13351220fd60" targetNamespace="http://schemas.microsoft.com/office/2006/metadata/properties" ma:root="true" ma:fieldsID="815b6757d22d3bb080126ba07f421b86" ns2:_="" ns3:_="">
    <xsd:import namespace="17020306-1324-4952-b9bc-4f11ef18b1e0"/>
    <xsd:import namespace="02019112-d3b4-4dd9-b9b4-13351220f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_x002f_sourc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20306-1324-4952-b9bc-4f11ef18b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ierungen" ma:readOnly="false" ma:fieldId="{5cf76f15-5ced-4ddc-b409-7134ff3c332f}" ma:taxonomyMulti="true" ma:sspId="65bed354-f0dc-4925-8e9f-ddc1e5052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ink_x002f_source" ma:index="23" nillable="true" ma:displayName="Link/source" ma:format="Dropdown" ma:internalName="Link_x002f_sour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19112-d3b4-4dd9-b9b4-13351220fd6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8635c9a-0276-472e-ba74-69d9cb8990b3}" ma:internalName="TaxCatchAll" ma:showField="CatchAllData" ma:web="02019112-d3b4-4dd9-b9b4-13351220f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019112-d3b4-4dd9-b9b4-13351220fd60" xsi:nil="true"/>
    <lcf76f155ced4ddcb4097134ff3c332f xmlns="17020306-1324-4952-b9bc-4f11ef18b1e0">
      <Terms xmlns="http://schemas.microsoft.com/office/infopath/2007/PartnerControls"/>
    </lcf76f155ced4ddcb4097134ff3c332f>
    <Link_x002f_source xmlns="17020306-1324-4952-b9bc-4f11ef18b1e0" xsi:nil="true"/>
  </documentManagement>
</p:properties>
</file>

<file path=customXml/itemProps1.xml><?xml version="1.0" encoding="utf-8"?>
<ds:datastoreItem xmlns:ds="http://schemas.openxmlformats.org/officeDocument/2006/customXml" ds:itemID="{5623BAC4-35A6-465E-9567-B57D70632B83}"/>
</file>

<file path=customXml/itemProps2.xml><?xml version="1.0" encoding="utf-8"?>
<ds:datastoreItem xmlns:ds="http://schemas.openxmlformats.org/officeDocument/2006/customXml" ds:itemID="{D34750E5-2198-4BD9-ABD5-CCEE6CD208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BB21C4-680F-468E-9328-754DE7BC983E}">
  <ds:schemaRefs>
    <ds:schemaRef ds:uri="http://purl.org/dc/dcmitype/"/>
    <ds:schemaRef ds:uri="http://schemas.openxmlformats.org/package/2006/metadata/core-properties"/>
    <ds:schemaRef ds:uri="02019112-d3b4-4dd9-b9b4-13351220fd60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17020306-1324-4952-b9bc-4f11ef18b1e0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Microsoft Office PowerPoint</Application>
  <PresentationFormat>Breitbild</PresentationFormat>
  <Paragraphs>161</Paragraphs>
  <Slides>15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Symbol</vt:lpstr>
      <vt:lpstr>Tema sustava Office</vt:lpstr>
      <vt:lpstr>Tema sustava Office</vt:lpstr>
      <vt:lpstr>Prilagođeni dizajn</vt:lpstr>
      <vt:lpstr>Eco-Farm Assessment &amp; Decision Tool for sustainable farms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CAPTIVATE Eco-Farm Assessment &amp; Decision Tool  CAP Transfer of Information Via Assessment, Training and Extension</vt:lpstr>
      <vt:lpstr>PowerPoint-Präsentation</vt:lpstr>
      <vt:lpstr>CAPTIVATE Eco-Farm Assessment &amp; Decision Tool  CAP Transfer of Information Via Assessment, Training and Extension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Dora Maricic</dc:creator>
  <cp:lastModifiedBy>Microsoft-Konto</cp:lastModifiedBy>
  <cp:revision>90</cp:revision>
  <dcterms:created xsi:type="dcterms:W3CDTF">2022-06-10T09:49:51Z</dcterms:created>
  <dcterms:modified xsi:type="dcterms:W3CDTF">2024-10-20T16:26:28Z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0x010100A1FCB2B04C6BD248894C3A1DE2877DBE</vt:lpwstr>
  </property>
</Properties>
</file>